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61" r:id="rId6"/>
    <p:sldId id="259" r:id="rId7"/>
    <p:sldId id="264" r:id="rId8"/>
    <p:sldId id="257" r:id="rId9"/>
    <p:sldId id="265" r:id="rId10"/>
    <p:sldId id="266" r:id="rId11"/>
    <p:sldId id="274" r:id="rId12"/>
    <p:sldId id="272" r:id="rId13"/>
    <p:sldId id="273" r:id="rId14"/>
  </p:sldIdLst>
  <p:sldSz cx="9144000" cy="5143500" type="screen16x9"/>
  <p:notesSz cx="6858000" cy="9144000"/>
  <p:embeddedFontLst>
    <p:embeddedFont>
      <p:font typeface="Montserrat Black" panose="00000A00000000000000"/>
      <p:bold r:id="rId18"/>
    </p:embeddedFont>
    <p:embeddedFont>
      <p:font typeface="Bebas Neue" panose="020B0606020202050201"/>
      <p:regular r:id="rId19"/>
    </p:embeddedFont>
    <p:embeddedFont>
      <p:font typeface="Montserrat" panose="00000500000000000000"/>
      <p:regular r:id="rId20"/>
    </p:embeddedFont>
    <p:embeddedFont>
      <p:font typeface="Nunito Light"/>
      <p:regular r:id="rId21"/>
    </p:embeddedFont>
    <p:embeddedFont>
      <p:font typeface="PT Sans" panose="020B0503020203020204"/>
      <p:regular r:id="rId22"/>
    </p:embeddedFont>
    <p:embeddedFont>
      <p:font typeface="Montserrat Black" panose="00000A00000000000000" pitchFamily="2" charset="-52"/>
      <p:bold r:id="rId23"/>
    </p:embeddedFont>
    <p:embeddedFont>
      <p:font typeface="Montserrat Black" panose="00000A00000000000000" charset="0"/>
      <p:bold r:id="rId24"/>
    </p:embeddedFont>
    <p:embeddedFont>
      <p:font typeface="Manrope ExtraBold" charset="0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1C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59" d="100"/>
          <a:sy n="59" d="100"/>
        </p:scale>
        <p:origin x="2508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949" name="Google Shape;949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951" name="Google Shape;951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5" name="Google Shape;955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" name="Google Shape;956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" name="Google Shape;957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" name="Google Shape;958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" name="Google Shape;959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" name="Google Shape;960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" name="Google Shape;961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" name="Google Shape;962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" name="Google Shape;963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" name="Google Shape;966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" name="Google Shape;967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" name="Google Shape;968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" name="Google Shape;969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" name="Google Shape;970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" name="Google Shape;971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" name="Google Shape;972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" name="Google Shape;973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" name="Google Shape;974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978" name="Google Shape;978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79" name="Google Shape;979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981" name="Google Shape;981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82" name="Google Shape;982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984" name="Google Shape;984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85" name="Google Shape;985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/>
          <a:srcRect l="24331" t="5721" r="23342" b="4591"/>
          <a:stretch>
            <a:fillRect/>
          </a:stretch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/>
          <a:srcRect l="15236" r="10474"/>
          <a:stretch>
            <a:fillRect/>
          </a:stretch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/>
          <a:srcRect l="24331" t="5721" r="23342" b="4591"/>
          <a:stretch>
            <a:fillRect/>
          </a:stretch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/>
          <a:srcRect l="18647" t="7960" r="8852" b="8336"/>
          <a:stretch>
            <a:fillRect/>
          </a:stretch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/>
          <a:srcRect l="25537" t="7152" r="23467" b="5838"/>
          <a:stretch>
            <a:fillRect/>
          </a:stretch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/>
          <a:srcRect l="15236" r="10474"/>
          <a:stretch>
            <a:fillRect/>
          </a:stretch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/>
          <a:srcRect l="22009" r="18455"/>
          <a:stretch>
            <a:fillRect/>
          </a:stretch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1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 panose="00000A00000000000000"/>
              <a:buNone/>
              <a:defRPr sz="32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 panose="020B0606020202050201"/>
              <a:buNone/>
              <a:defRPr sz="3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 panose="020B0606020202050201"/>
              <a:buNone/>
              <a:defRPr sz="3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 panose="020B0606020202050201"/>
              <a:buNone/>
              <a:defRPr sz="3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 panose="020B0606020202050201"/>
              <a:buNone/>
              <a:defRPr sz="3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 panose="020B0606020202050201"/>
              <a:buNone/>
              <a:defRPr sz="3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 panose="020B0606020202050201"/>
              <a:buNone/>
              <a:defRPr sz="3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 panose="020B0606020202050201"/>
              <a:buNone/>
              <a:defRPr sz="3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 panose="020B0606020202050201"/>
              <a:buNone/>
              <a:defRPr sz="3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 panose="00000500000000000000"/>
              <a:buChar char="◆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○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■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●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○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■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●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○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■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github.com/GitBon25/housing-filter-control-system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1"/>
          <a:srcRect l="25537" t="7152" r="23467" b="5838"/>
          <a:stretch>
            <a:fillRect/>
          </a:stretch>
        </p:blipFill>
        <p:spPr>
          <a:xfrm>
            <a:off x="5496749" y="-18442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2"/>
          <a:srcRect l="22009" r="18455"/>
          <a:stretch>
            <a:fillRect/>
          </a:stretch>
        </p:blipFill>
        <p:spPr>
          <a:xfrm rot="-1020085">
            <a:off x="6225063" y="2724585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3"/>
          <a:srcRect l="18647" t="7960" r="8852" b="8336"/>
          <a:stretch>
            <a:fillRect/>
          </a:stretch>
        </p:blipFill>
        <p:spPr>
          <a:xfrm rot="20867582">
            <a:off x="1936740" y="69386"/>
            <a:ext cx="1647827" cy="1070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1292;p37"/>
          <p:cNvGrpSpPr/>
          <p:nvPr/>
        </p:nvGrpSpPr>
        <p:grpSpPr>
          <a:xfrm>
            <a:off x="1697112" y="1076200"/>
            <a:ext cx="76825" cy="76800"/>
            <a:chOff x="3104875" y="1099400"/>
            <a:chExt cx="76825" cy="76800"/>
          </a:xfrm>
        </p:grpSpPr>
        <p:sp>
          <p:nvSpPr>
            <p:cNvPr id="4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1697355" y="1475105"/>
            <a:ext cx="6102985" cy="21932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200" dirty="0"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rPr>
              <a:t>AI</a:t>
            </a:r>
            <a:r>
              <a:rPr lang="en-US" sz="5200" dirty="0"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rPr>
              <a:t> </a:t>
            </a:r>
            <a:r>
              <a:rPr lang="ru-RU" sz="5200" dirty="0"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rPr>
              <a:t>- АССИСТЕНТ ПО ПОДБОРУ КВАРТИР</a:t>
            </a:r>
            <a:endParaRPr lang="en-US" sz="2800" dirty="0"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pic>
        <p:nvPicPr>
          <p:cNvPr id="7" name="Рисунок 6" descr="Изображение выглядит как Шрифт, текст, желтый, символ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8110" y="4305935"/>
            <a:ext cx="2420620" cy="948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5" name="Google Shape;1295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36" name="Google Shape;1381;p39"/>
          <p:cNvPicPr preferRelativeResize="0"/>
          <p:nvPr/>
        </p:nvPicPr>
        <p:blipFill rotWithShape="1">
          <a:blip r:embed="rId1"/>
          <a:srcRect l="22009" r="18455"/>
          <a:stretch>
            <a:fillRect/>
          </a:stretch>
        </p:blipFill>
        <p:spPr>
          <a:xfrm rot="1203247">
            <a:off x="1057086" y="381050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TextBox 33"/>
          <p:cNvSpPr txBox="1"/>
          <p:nvPr/>
        </p:nvSpPr>
        <p:spPr>
          <a:xfrm>
            <a:off x="721360" y="1295400"/>
            <a:ext cx="770128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AI-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ассистент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по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подбору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квартир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решает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ключевую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проблему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пользователей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—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перегрузку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рынка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недвижимости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и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сложность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ручного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поиска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.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Бот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с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NLP-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моделью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автоматизирует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процесс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,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анализируя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объявления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и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предоставляя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точные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варианты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на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основе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запросов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.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Интеграция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голосового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ввода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и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чат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-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режима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делает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поиск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более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гибким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и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удобным</a:t>
            </a:r>
            <a:r>
              <a:rPr lang="en-US" alt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.</a:t>
            </a:r>
            <a:endParaRPr lang="en-US" altLang="ru-RU" sz="2000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008859" y="568410"/>
            <a:ext cx="512508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Выводы</a:t>
            </a:r>
            <a:r>
              <a:rPr lang="en-US" altLang="ru-RU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по</a:t>
            </a:r>
            <a:r>
              <a:rPr lang="en-US" altLang="ru-RU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работе</a:t>
            </a:r>
            <a:r>
              <a:rPr lang="en-US" altLang="ru-RU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:</a:t>
            </a:r>
            <a:endParaRPr lang="en-US" altLang="ru-RU" sz="3600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pic>
        <p:nvPicPr>
          <p:cNvPr id="38" name="Google Shape;1593;p45"/>
          <p:cNvPicPr preferRelativeResize="0"/>
          <p:nvPr/>
        </p:nvPicPr>
        <p:blipFill rotWithShape="1">
          <a:blip r:embed="rId2"/>
          <a:srcRect l="24331" t="5721" r="23342" b="4591"/>
          <a:stretch>
            <a:fillRect/>
          </a:stretch>
        </p:blipFill>
        <p:spPr>
          <a:xfrm rot="2268302">
            <a:off x="7795772" y="-765477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2" name="Google Shape;1292;p37"/>
          <p:cNvGrpSpPr/>
          <p:nvPr/>
        </p:nvGrpSpPr>
        <p:grpSpPr>
          <a:xfrm>
            <a:off x="3216040" y="4071351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5" name="Google Shape;2638;p64"/>
          <p:cNvGrpSpPr/>
          <p:nvPr/>
        </p:nvGrpSpPr>
        <p:grpSpPr>
          <a:xfrm>
            <a:off x="8104160" y="3681413"/>
            <a:ext cx="536704" cy="466812"/>
            <a:chOff x="3963285" y="3226337"/>
            <a:chExt cx="602023" cy="439668"/>
          </a:xfrm>
        </p:grpSpPr>
        <p:sp>
          <p:nvSpPr>
            <p:cNvPr id="56" name="Google Shape;2639;p64"/>
            <p:cNvSpPr/>
            <p:nvPr/>
          </p:nvSpPr>
          <p:spPr>
            <a:xfrm>
              <a:off x="3963319" y="3226337"/>
              <a:ext cx="601990" cy="439668"/>
            </a:xfrm>
            <a:custGeom>
              <a:avLst/>
              <a:gdLst/>
              <a:ahLst/>
              <a:cxnLst/>
              <a:rect l="l" t="t" r="r" b="b"/>
              <a:pathLst>
                <a:path w="18150" h="13256" extrusionOk="0">
                  <a:moveTo>
                    <a:pt x="4330" y="533"/>
                  </a:moveTo>
                  <a:lnTo>
                    <a:pt x="4330" y="1584"/>
                  </a:lnTo>
                  <a:lnTo>
                    <a:pt x="3312" y="1584"/>
                  </a:lnTo>
                  <a:lnTo>
                    <a:pt x="3312" y="533"/>
                  </a:lnTo>
                  <a:close/>
                  <a:moveTo>
                    <a:pt x="14838" y="533"/>
                  </a:moveTo>
                  <a:lnTo>
                    <a:pt x="14838" y="1584"/>
                  </a:lnTo>
                  <a:lnTo>
                    <a:pt x="13820" y="1584"/>
                  </a:lnTo>
                  <a:lnTo>
                    <a:pt x="13820" y="533"/>
                  </a:lnTo>
                  <a:close/>
                  <a:moveTo>
                    <a:pt x="1550" y="2662"/>
                  </a:moveTo>
                  <a:lnTo>
                    <a:pt x="1550" y="3714"/>
                  </a:lnTo>
                  <a:lnTo>
                    <a:pt x="532" y="3714"/>
                  </a:lnTo>
                  <a:lnTo>
                    <a:pt x="532" y="2662"/>
                  </a:lnTo>
                  <a:close/>
                  <a:moveTo>
                    <a:pt x="17618" y="2662"/>
                  </a:moveTo>
                  <a:lnTo>
                    <a:pt x="17618" y="3714"/>
                  </a:lnTo>
                  <a:lnTo>
                    <a:pt x="16599" y="3714"/>
                  </a:lnTo>
                  <a:lnTo>
                    <a:pt x="16599" y="2662"/>
                  </a:lnTo>
                  <a:close/>
                  <a:moveTo>
                    <a:pt x="12577" y="3044"/>
                  </a:moveTo>
                  <a:lnTo>
                    <a:pt x="12577" y="10213"/>
                  </a:lnTo>
                  <a:lnTo>
                    <a:pt x="5573" y="10213"/>
                  </a:lnTo>
                  <a:lnTo>
                    <a:pt x="5573" y="3044"/>
                  </a:lnTo>
                  <a:close/>
                  <a:moveTo>
                    <a:pt x="4330" y="11673"/>
                  </a:moveTo>
                  <a:lnTo>
                    <a:pt x="4330" y="12725"/>
                  </a:lnTo>
                  <a:lnTo>
                    <a:pt x="3312" y="12725"/>
                  </a:lnTo>
                  <a:lnTo>
                    <a:pt x="3312" y="11673"/>
                  </a:lnTo>
                  <a:close/>
                  <a:moveTo>
                    <a:pt x="14838" y="11673"/>
                  </a:moveTo>
                  <a:lnTo>
                    <a:pt x="14838" y="12725"/>
                  </a:lnTo>
                  <a:lnTo>
                    <a:pt x="13820" y="12725"/>
                  </a:lnTo>
                  <a:lnTo>
                    <a:pt x="13820" y="11673"/>
                  </a:lnTo>
                  <a:close/>
                  <a:moveTo>
                    <a:pt x="3224" y="1"/>
                  </a:moveTo>
                  <a:cubicBezTo>
                    <a:pt x="2979" y="1"/>
                    <a:pt x="2780" y="199"/>
                    <a:pt x="2780" y="443"/>
                  </a:cubicBezTo>
                  <a:lnTo>
                    <a:pt x="2780" y="1672"/>
                  </a:lnTo>
                  <a:cubicBezTo>
                    <a:pt x="2780" y="1917"/>
                    <a:pt x="2979" y="2116"/>
                    <a:pt x="3224" y="2116"/>
                  </a:cubicBezTo>
                  <a:lnTo>
                    <a:pt x="3529" y="2116"/>
                  </a:lnTo>
                  <a:lnTo>
                    <a:pt x="3529" y="4103"/>
                  </a:lnTo>
                  <a:cubicBezTo>
                    <a:pt x="3529" y="4347"/>
                    <a:pt x="3727" y="4546"/>
                    <a:pt x="3971" y="4546"/>
                  </a:cubicBezTo>
                  <a:lnTo>
                    <a:pt x="5041" y="4546"/>
                  </a:lnTo>
                  <a:lnTo>
                    <a:pt x="5041" y="5597"/>
                  </a:lnTo>
                  <a:lnTo>
                    <a:pt x="1325" y="5597"/>
                  </a:lnTo>
                  <a:lnTo>
                    <a:pt x="1325" y="4245"/>
                  </a:lnTo>
                  <a:lnTo>
                    <a:pt x="1640" y="4245"/>
                  </a:lnTo>
                  <a:cubicBezTo>
                    <a:pt x="1884" y="4245"/>
                    <a:pt x="2082" y="4047"/>
                    <a:pt x="2082" y="3803"/>
                  </a:cubicBezTo>
                  <a:lnTo>
                    <a:pt x="2082" y="2573"/>
                  </a:lnTo>
                  <a:cubicBezTo>
                    <a:pt x="2082" y="2328"/>
                    <a:pt x="1884" y="2130"/>
                    <a:pt x="1640" y="2130"/>
                  </a:cubicBezTo>
                  <a:lnTo>
                    <a:pt x="443" y="2130"/>
                  </a:lnTo>
                  <a:cubicBezTo>
                    <a:pt x="199" y="2130"/>
                    <a:pt x="1" y="2328"/>
                    <a:pt x="1" y="2573"/>
                  </a:cubicBezTo>
                  <a:lnTo>
                    <a:pt x="1" y="3803"/>
                  </a:lnTo>
                  <a:cubicBezTo>
                    <a:pt x="1" y="4047"/>
                    <a:pt x="199" y="4245"/>
                    <a:pt x="443" y="4245"/>
                  </a:cubicBezTo>
                  <a:lnTo>
                    <a:pt x="794" y="4245"/>
                  </a:lnTo>
                  <a:lnTo>
                    <a:pt x="794" y="5686"/>
                  </a:lnTo>
                  <a:cubicBezTo>
                    <a:pt x="794" y="5930"/>
                    <a:pt x="992" y="6129"/>
                    <a:pt x="1236" y="6129"/>
                  </a:cubicBezTo>
                  <a:lnTo>
                    <a:pt x="5041" y="6129"/>
                  </a:lnTo>
                  <a:lnTo>
                    <a:pt x="5041" y="7072"/>
                  </a:lnTo>
                  <a:lnTo>
                    <a:pt x="3971" y="7072"/>
                  </a:lnTo>
                  <a:cubicBezTo>
                    <a:pt x="3824" y="7072"/>
                    <a:pt x="3705" y="7191"/>
                    <a:pt x="3705" y="7338"/>
                  </a:cubicBezTo>
                  <a:cubicBezTo>
                    <a:pt x="3705" y="7485"/>
                    <a:pt x="3824" y="7604"/>
                    <a:pt x="3971" y="7604"/>
                  </a:cubicBezTo>
                  <a:lnTo>
                    <a:pt x="5041" y="7604"/>
                  </a:lnTo>
                  <a:lnTo>
                    <a:pt x="5041" y="8711"/>
                  </a:lnTo>
                  <a:lnTo>
                    <a:pt x="3971" y="8711"/>
                  </a:lnTo>
                  <a:cubicBezTo>
                    <a:pt x="3727" y="8711"/>
                    <a:pt x="3529" y="8909"/>
                    <a:pt x="3529" y="9153"/>
                  </a:cubicBezTo>
                  <a:lnTo>
                    <a:pt x="3529" y="11141"/>
                  </a:lnTo>
                  <a:lnTo>
                    <a:pt x="3224" y="11141"/>
                  </a:lnTo>
                  <a:cubicBezTo>
                    <a:pt x="2979" y="11141"/>
                    <a:pt x="2780" y="11339"/>
                    <a:pt x="2780" y="11583"/>
                  </a:cubicBezTo>
                  <a:lnTo>
                    <a:pt x="2780" y="12812"/>
                  </a:lnTo>
                  <a:cubicBezTo>
                    <a:pt x="2780" y="13057"/>
                    <a:pt x="2979" y="13256"/>
                    <a:pt x="3224" y="13256"/>
                  </a:cubicBezTo>
                  <a:lnTo>
                    <a:pt x="4419" y="13256"/>
                  </a:lnTo>
                  <a:cubicBezTo>
                    <a:pt x="4663" y="13256"/>
                    <a:pt x="4862" y="13057"/>
                    <a:pt x="4862" y="12812"/>
                  </a:cubicBezTo>
                  <a:lnTo>
                    <a:pt x="4862" y="11583"/>
                  </a:lnTo>
                  <a:cubicBezTo>
                    <a:pt x="4862" y="11339"/>
                    <a:pt x="4663" y="11141"/>
                    <a:pt x="4419" y="11141"/>
                  </a:cubicBezTo>
                  <a:lnTo>
                    <a:pt x="4061" y="11141"/>
                  </a:lnTo>
                  <a:lnTo>
                    <a:pt x="4061" y="9242"/>
                  </a:lnTo>
                  <a:lnTo>
                    <a:pt x="5041" y="9242"/>
                  </a:lnTo>
                  <a:lnTo>
                    <a:pt x="5041" y="10301"/>
                  </a:lnTo>
                  <a:cubicBezTo>
                    <a:pt x="5041" y="10545"/>
                    <a:pt x="5240" y="10743"/>
                    <a:pt x="5485" y="10743"/>
                  </a:cubicBezTo>
                  <a:lnTo>
                    <a:pt x="6475" y="10743"/>
                  </a:lnTo>
                  <a:lnTo>
                    <a:pt x="6475" y="11944"/>
                  </a:lnTo>
                  <a:cubicBezTo>
                    <a:pt x="6475" y="12091"/>
                    <a:pt x="6594" y="12210"/>
                    <a:pt x="6740" y="12210"/>
                  </a:cubicBezTo>
                  <a:cubicBezTo>
                    <a:pt x="6887" y="12210"/>
                    <a:pt x="7006" y="12091"/>
                    <a:pt x="7006" y="11944"/>
                  </a:cubicBezTo>
                  <a:lnTo>
                    <a:pt x="7006" y="10743"/>
                  </a:lnTo>
                  <a:lnTo>
                    <a:pt x="8031" y="10743"/>
                  </a:lnTo>
                  <a:lnTo>
                    <a:pt x="8031" y="11944"/>
                  </a:lnTo>
                  <a:cubicBezTo>
                    <a:pt x="8031" y="12091"/>
                    <a:pt x="8150" y="12210"/>
                    <a:pt x="8297" y="12210"/>
                  </a:cubicBezTo>
                  <a:cubicBezTo>
                    <a:pt x="8444" y="12210"/>
                    <a:pt x="8563" y="12091"/>
                    <a:pt x="8563" y="11944"/>
                  </a:cubicBezTo>
                  <a:lnTo>
                    <a:pt x="8563" y="10743"/>
                  </a:lnTo>
                  <a:lnTo>
                    <a:pt x="9588" y="10743"/>
                  </a:lnTo>
                  <a:lnTo>
                    <a:pt x="9588" y="11944"/>
                  </a:lnTo>
                  <a:cubicBezTo>
                    <a:pt x="9588" y="12091"/>
                    <a:pt x="9707" y="12210"/>
                    <a:pt x="9854" y="12210"/>
                  </a:cubicBezTo>
                  <a:cubicBezTo>
                    <a:pt x="10000" y="12210"/>
                    <a:pt x="10119" y="12091"/>
                    <a:pt x="10119" y="11944"/>
                  </a:cubicBezTo>
                  <a:lnTo>
                    <a:pt x="10119" y="10743"/>
                  </a:lnTo>
                  <a:lnTo>
                    <a:pt x="11144" y="10743"/>
                  </a:lnTo>
                  <a:lnTo>
                    <a:pt x="11144" y="11944"/>
                  </a:lnTo>
                  <a:cubicBezTo>
                    <a:pt x="11144" y="12091"/>
                    <a:pt x="11263" y="12210"/>
                    <a:pt x="11410" y="12210"/>
                  </a:cubicBezTo>
                  <a:cubicBezTo>
                    <a:pt x="11557" y="12210"/>
                    <a:pt x="11676" y="12091"/>
                    <a:pt x="11676" y="11944"/>
                  </a:cubicBezTo>
                  <a:lnTo>
                    <a:pt x="11676" y="10743"/>
                  </a:lnTo>
                  <a:lnTo>
                    <a:pt x="12667" y="10743"/>
                  </a:lnTo>
                  <a:cubicBezTo>
                    <a:pt x="12911" y="10743"/>
                    <a:pt x="13109" y="10545"/>
                    <a:pt x="13109" y="10301"/>
                  </a:cubicBezTo>
                  <a:lnTo>
                    <a:pt x="13109" y="9242"/>
                  </a:lnTo>
                  <a:lnTo>
                    <a:pt x="14090" y="9242"/>
                  </a:lnTo>
                  <a:lnTo>
                    <a:pt x="14090" y="11141"/>
                  </a:lnTo>
                  <a:lnTo>
                    <a:pt x="13732" y="11141"/>
                  </a:lnTo>
                  <a:cubicBezTo>
                    <a:pt x="13487" y="11141"/>
                    <a:pt x="13289" y="11339"/>
                    <a:pt x="13289" y="11583"/>
                  </a:cubicBezTo>
                  <a:lnTo>
                    <a:pt x="13289" y="12812"/>
                  </a:lnTo>
                  <a:cubicBezTo>
                    <a:pt x="13289" y="13057"/>
                    <a:pt x="13487" y="13256"/>
                    <a:pt x="13732" y="13256"/>
                  </a:cubicBezTo>
                  <a:lnTo>
                    <a:pt x="14927" y="13256"/>
                  </a:lnTo>
                  <a:cubicBezTo>
                    <a:pt x="15171" y="13256"/>
                    <a:pt x="15370" y="13057"/>
                    <a:pt x="15370" y="12812"/>
                  </a:cubicBezTo>
                  <a:lnTo>
                    <a:pt x="15370" y="11583"/>
                  </a:lnTo>
                  <a:cubicBezTo>
                    <a:pt x="15370" y="11339"/>
                    <a:pt x="15171" y="11141"/>
                    <a:pt x="14927" y="11141"/>
                  </a:cubicBezTo>
                  <a:lnTo>
                    <a:pt x="14622" y="11141"/>
                  </a:lnTo>
                  <a:lnTo>
                    <a:pt x="14622" y="9153"/>
                  </a:lnTo>
                  <a:cubicBezTo>
                    <a:pt x="14622" y="8909"/>
                    <a:pt x="14424" y="8711"/>
                    <a:pt x="14179" y="8711"/>
                  </a:cubicBezTo>
                  <a:lnTo>
                    <a:pt x="13109" y="8711"/>
                  </a:lnTo>
                  <a:lnTo>
                    <a:pt x="13109" y="7604"/>
                  </a:lnTo>
                  <a:lnTo>
                    <a:pt x="14215" y="7604"/>
                  </a:lnTo>
                  <a:cubicBezTo>
                    <a:pt x="14362" y="7604"/>
                    <a:pt x="14481" y="7485"/>
                    <a:pt x="14481" y="7338"/>
                  </a:cubicBezTo>
                  <a:cubicBezTo>
                    <a:pt x="14481" y="7191"/>
                    <a:pt x="14362" y="7072"/>
                    <a:pt x="14215" y="7072"/>
                  </a:cubicBezTo>
                  <a:lnTo>
                    <a:pt x="13109" y="7072"/>
                  </a:lnTo>
                  <a:lnTo>
                    <a:pt x="13109" y="6129"/>
                  </a:lnTo>
                  <a:lnTo>
                    <a:pt x="16914" y="6129"/>
                  </a:lnTo>
                  <a:cubicBezTo>
                    <a:pt x="17159" y="6129"/>
                    <a:pt x="17357" y="5930"/>
                    <a:pt x="17357" y="5686"/>
                  </a:cubicBezTo>
                  <a:lnTo>
                    <a:pt x="17357" y="4245"/>
                  </a:lnTo>
                  <a:lnTo>
                    <a:pt x="17707" y="4245"/>
                  </a:lnTo>
                  <a:cubicBezTo>
                    <a:pt x="17951" y="4245"/>
                    <a:pt x="18150" y="4047"/>
                    <a:pt x="18150" y="3803"/>
                  </a:cubicBezTo>
                  <a:lnTo>
                    <a:pt x="18150" y="2573"/>
                  </a:lnTo>
                  <a:cubicBezTo>
                    <a:pt x="18150" y="2329"/>
                    <a:pt x="17951" y="2130"/>
                    <a:pt x="17707" y="2130"/>
                  </a:cubicBezTo>
                  <a:lnTo>
                    <a:pt x="16511" y="2130"/>
                  </a:lnTo>
                  <a:cubicBezTo>
                    <a:pt x="16267" y="2130"/>
                    <a:pt x="16068" y="2329"/>
                    <a:pt x="16068" y="2574"/>
                  </a:cubicBezTo>
                  <a:lnTo>
                    <a:pt x="16068" y="3803"/>
                  </a:lnTo>
                  <a:cubicBezTo>
                    <a:pt x="16068" y="4047"/>
                    <a:pt x="16267" y="4245"/>
                    <a:pt x="16511" y="4245"/>
                  </a:cubicBezTo>
                  <a:lnTo>
                    <a:pt x="16825" y="4245"/>
                  </a:lnTo>
                  <a:lnTo>
                    <a:pt x="16825" y="5598"/>
                  </a:lnTo>
                  <a:lnTo>
                    <a:pt x="13109" y="5598"/>
                  </a:lnTo>
                  <a:lnTo>
                    <a:pt x="13109" y="4546"/>
                  </a:lnTo>
                  <a:lnTo>
                    <a:pt x="14179" y="4546"/>
                  </a:lnTo>
                  <a:cubicBezTo>
                    <a:pt x="14424" y="4546"/>
                    <a:pt x="14622" y="4347"/>
                    <a:pt x="14622" y="4103"/>
                  </a:cubicBezTo>
                  <a:lnTo>
                    <a:pt x="14622" y="2116"/>
                  </a:lnTo>
                  <a:lnTo>
                    <a:pt x="14928" y="2116"/>
                  </a:lnTo>
                  <a:cubicBezTo>
                    <a:pt x="15172" y="2116"/>
                    <a:pt x="15370" y="1917"/>
                    <a:pt x="15370" y="1672"/>
                  </a:cubicBezTo>
                  <a:lnTo>
                    <a:pt x="15370" y="443"/>
                  </a:lnTo>
                  <a:cubicBezTo>
                    <a:pt x="15370" y="199"/>
                    <a:pt x="15172" y="1"/>
                    <a:pt x="14928" y="1"/>
                  </a:cubicBezTo>
                  <a:lnTo>
                    <a:pt x="13732" y="1"/>
                  </a:lnTo>
                  <a:cubicBezTo>
                    <a:pt x="13487" y="1"/>
                    <a:pt x="13289" y="199"/>
                    <a:pt x="13289" y="443"/>
                  </a:cubicBezTo>
                  <a:lnTo>
                    <a:pt x="13289" y="1672"/>
                  </a:lnTo>
                  <a:cubicBezTo>
                    <a:pt x="13289" y="1917"/>
                    <a:pt x="13487" y="2116"/>
                    <a:pt x="13732" y="2116"/>
                  </a:cubicBezTo>
                  <a:lnTo>
                    <a:pt x="14090" y="2116"/>
                  </a:lnTo>
                  <a:lnTo>
                    <a:pt x="14090" y="4014"/>
                  </a:lnTo>
                  <a:lnTo>
                    <a:pt x="13109" y="4014"/>
                  </a:lnTo>
                  <a:lnTo>
                    <a:pt x="13109" y="2956"/>
                  </a:lnTo>
                  <a:cubicBezTo>
                    <a:pt x="13109" y="2711"/>
                    <a:pt x="12910" y="2512"/>
                    <a:pt x="12667" y="2512"/>
                  </a:cubicBezTo>
                  <a:lnTo>
                    <a:pt x="11676" y="2512"/>
                  </a:lnTo>
                  <a:lnTo>
                    <a:pt x="11676" y="1312"/>
                  </a:lnTo>
                  <a:cubicBezTo>
                    <a:pt x="11676" y="1165"/>
                    <a:pt x="11557" y="1046"/>
                    <a:pt x="11410" y="1046"/>
                  </a:cubicBezTo>
                  <a:cubicBezTo>
                    <a:pt x="11263" y="1046"/>
                    <a:pt x="11144" y="1165"/>
                    <a:pt x="11144" y="1312"/>
                  </a:cubicBezTo>
                  <a:lnTo>
                    <a:pt x="11144" y="2512"/>
                  </a:lnTo>
                  <a:lnTo>
                    <a:pt x="10119" y="2512"/>
                  </a:lnTo>
                  <a:lnTo>
                    <a:pt x="10119" y="1312"/>
                  </a:lnTo>
                  <a:cubicBezTo>
                    <a:pt x="10119" y="1165"/>
                    <a:pt x="10000" y="1046"/>
                    <a:pt x="9854" y="1046"/>
                  </a:cubicBezTo>
                  <a:cubicBezTo>
                    <a:pt x="9707" y="1046"/>
                    <a:pt x="9588" y="1165"/>
                    <a:pt x="9588" y="1312"/>
                  </a:cubicBezTo>
                  <a:lnTo>
                    <a:pt x="9588" y="2512"/>
                  </a:lnTo>
                  <a:lnTo>
                    <a:pt x="8563" y="2512"/>
                  </a:lnTo>
                  <a:lnTo>
                    <a:pt x="8563" y="1312"/>
                  </a:lnTo>
                  <a:cubicBezTo>
                    <a:pt x="8563" y="1165"/>
                    <a:pt x="8444" y="1046"/>
                    <a:pt x="8297" y="1046"/>
                  </a:cubicBezTo>
                  <a:cubicBezTo>
                    <a:pt x="8150" y="1046"/>
                    <a:pt x="8031" y="1165"/>
                    <a:pt x="8031" y="1312"/>
                  </a:cubicBezTo>
                  <a:lnTo>
                    <a:pt x="8031" y="2512"/>
                  </a:lnTo>
                  <a:lnTo>
                    <a:pt x="7006" y="2512"/>
                  </a:lnTo>
                  <a:lnTo>
                    <a:pt x="7006" y="1312"/>
                  </a:lnTo>
                  <a:cubicBezTo>
                    <a:pt x="7006" y="1165"/>
                    <a:pt x="6887" y="1046"/>
                    <a:pt x="6740" y="1046"/>
                  </a:cubicBezTo>
                  <a:cubicBezTo>
                    <a:pt x="6594" y="1046"/>
                    <a:pt x="6475" y="1165"/>
                    <a:pt x="6475" y="1312"/>
                  </a:cubicBezTo>
                  <a:lnTo>
                    <a:pt x="6475" y="2512"/>
                  </a:lnTo>
                  <a:lnTo>
                    <a:pt x="5485" y="2512"/>
                  </a:lnTo>
                  <a:cubicBezTo>
                    <a:pt x="5240" y="2512"/>
                    <a:pt x="5041" y="2711"/>
                    <a:pt x="5041" y="2956"/>
                  </a:cubicBezTo>
                  <a:lnTo>
                    <a:pt x="5041" y="4014"/>
                  </a:lnTo>
                  <a:lnTo>
                    <a:pt x="4061" y="4014"/>
                  </a:lnTo>
                  <a:lnTo>
                    <a:pt x="4061" y="2116"/>
                  </a:lnTo>
                  <a:lnTo>
                    <a:pt x="4419" y="2116"/>
                  </a:lnTo>
                  <a:cubicBezTo>
                    <a:pt x="4663" y="2116"/>
                    <a:pt x="4863" y="1917"/>
                    <a:pt x="4863" y="1672"/>
                  </a:cubicBezTo>
                  <a:lnTo>
                    <a:pt x="4863" y="443"/>
                  </a:lnTo>
                  <a:cubicBezTo>
                    <a:pt x="4863" y="199"/>
                    <a:pt x="4663" y="1"/>
                    <a:pt x="4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2640;p64"/>
            <p:cNvSpPr/>
            <p:nvPr/>
          </p:nvSpPr>
          <p:spPr>
            <a:xfrm>
              <a:off x="4475325" y="3460898"/>
              <a:ext cx="89983" cy="132703"/>
            </a:xfrm>
            <a:custGeom>
              <a:avLst/>
              <a:gdLst/>
              <a:ahLst/>
              <a:cxnLst/>
              <a:rect l="l" t="t" r="r" b="b"/>
              <a:pathLst>
                <a:path w="2713" h="4001" extrusionOk="0">
                  <a:moveTo>
                    <a:pt x="2181" y="2417"/>
                  </a:moveTo>
                  <a:lnTo>
                    <a:pt x="2181" y="3468"/>
                  </a:lnTo>
                  <a:lnTo>
                    <a:pt x="1162" y="3468"/>
                  </a:lnTo>
                  <a:lnTo>
                    <a:pt x="1162" y="2417"/>
                  </a:lnTo>
                  <a:close/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1389" y="533"/>
                  </a:lnTo>
                  <a:lnTo>
                    <a:pt x="1389" y="1885"/>
                  </a:lnTo>
                  <a:lnTo>
                    <a:pt x="1074" y="1885"/>
                  </a:lnTo>
                  <a:cubicBezTo>
                    <a:pt x="830" y="1885"/>
                    <a:pt x="631" y="2083"/>
                    <a:pt x="631" y="2327"/>
                  </a:cubicBezTo>
                  <a:lnTo>
                    <a:pt x="631" y="3556"/>
                  </a:lnTo>
                  <a:cubicBezTo>
                    <a:pt x="631" y="3801"/>
                    <a:pt x="830" y="4000"/>
                    <a:pt x="1074" y="4000"/>
                  </a:cubicBezTo>
                  <a:lnTo>
                    <a:pt x="2270" y="4000"/>
                  </a:lnTo>
                  <a:cubicBezTo>
                    <a:pt x="2514" y="4000"/>
                    <a:pt x="2713" y="3801"/>
                    <a:pt x="2713" y="3556"/>
                  </a:cubicBezTo>
                  <a:lnTo>
                    <a:pt x="2713" y="2327"/>
                  </a:lnTo>
                  <a:cubicBezTo>
                    <a:pt x="2713" y="2083"/>
                    <a:pt x="2514" y="1885"/>
                    <a:pt x="2270" y="1885"/>
                  </a:cubicBezTo>
                  <a:lnTo>
                    <a:pt x="1920" y="1885"/>
                  </a:lnTo>
                  <a:lnTo>
                    <a:pt x="1920" y="443"/>
                  </a:lnTo>
                  <a:cubicBezTo>
                    <a:pt x="1920" y="199"/>
                    <a:pt x="1722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2641;p64"/>
            <p:cNvSpPr/>
            <p:nvPr/>
          </p:nvSpPr>
          <p:spPr>
            <a:xfrm>
              <a:off x="3963285" y="3460898"/>
              <a:ext cx="91177" cy="132703"/>
            </a:xfrm>
            <a:custGeom>
              <a:avLst/>
              <a:gdLst/>
              <a:ahLst/>
              <a:cxnLst/>
              <a:rect l="l" t="t" r="r" b="b"/>
              <a:pathLst>
                <a:path w="2749" h="4001" extrusionOk="0">
                  <a:moveTo>
                    <a:pt x="1551" y="2417"/>
                  </a:moveTo>
                  <a:lnTo>
                    <a:pt x="1551" y="3468"/>
                  </a:lnTo>
                  <a:lnTo>
                    <a:pt x="533" y="3468"/>
                  </a:lnTo>
                  <a:lnTo>
                    <a:pt x="533" y="2417"/>
                  </a:lnTo>
                  <a:close/>
                  <a:moveTo>
                    <a:pt x="1237" y="1"/>
                  </a:moveTo>
                  <a:cubicBezTo>
                    <a:pt x="993" y="1"/>
                    <a:pt x="794" y="199"/>
                    <a:pt x="794" y="443"/>
                  </a:cubicBezTo>
                  <a:lnTo>
                    <a:pt x="794" y="1885"/>
                  </a:lnTo>
                  <a:lnTo>
                    <a:pt x="444" y="1885"/>
                  </a:lnTo>
                  <a:cubicBezTo>
                    <a:pt x="200" y="1885"/>
                    <a:pt x="1" y="2083"/>
                    <a:pt x="1" y="2327"/>
                  </a:cubicBezTo>
                  <a:lnTo>
                    <a:pt x="1" y="3558"/>
                  </a:lnTo>
                  <a:cubicBezTo>
                    <a:pt x="1" y="3802"/>
                    <a:pt x="200" y="4000"/>
                    <a:pt x="444" y="4000"/>
                  </a:cubicBezTo>
                  <a:lnTo>
                    <a:pt x="1640" y="4000"/>
                  </a:lnTo>
                  <a:cubicBezTo>
                    <a:pt x="1884" y="4000"/>
                    <a:pt x="2083" y="3802"/>
                    <a:pt x="2083" y="3558"/>
                  </a:cubicBezTo>
                  <a:lnTo>
                    <a:pt x="2083" y="2327"/>
                  </a:lnTo>
                  <a:cubicBezTo>
                    <a:pt x="2083" y="2083"/>
                    <a:pt x="1884" y="1885"/>
                    <a:pt x="1640" y="1885"/>
                  </a:cubicBezTo>
                  <a:lnTo>
                    <a:pt x="1325" y="1885"/>
                  </a:lnTo>
                  <a:lnTo>
                    <a:pt x="1325" y="533"/>
                  </a:lnTo>
                  <a:lnTo>
                    <a:pt x="2483" y="533"/>
                  </a:lnTo>
                  <a:cubicBezTo>
                    <a:pt x="2629" y="533"/>
                    <a:pt x="2748" y="414"/>
                    <a:pt x="2748" y="267"/>
                  </a:cubicBezTo>
                  <a:cubicBezTo>
                    <a:pt x="2748" y="120"/>
                    <a:pt x="2629" y="1"/>
                    <a:pt x="2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2642;p64"/>
            <p:cNvSpPr/>
            <p:nvPr/>
          </p:nvSpPr>
          <p:spPr>
            <a:xfrm>
              <a:off x="4183650" y="3363982"/>
              <a:ext cx="161294" cy="164378"/>
            </a:xfrm>
            <a:custGeom>
              <a:avLst/>
              <a:gdLst/>
              <a:ahLst/>
              <a:cxnLst/>
              <a:rect l="l" t="t" r="r" b="b"/>
              <a:pathLst>
                <a:path w="4863" h="4956" extrusionOk="0">
                  <a:moveTo>
                    <a:pt x="1625" y="3298"/>
                  </a:moveTo>
                  <a:lnTo>
                    <a:pt x="1625" y="4424"/>
                  </a:lnTo>
                  <a:lnTo>
                    <a:pt x="533" y="4424"/>
                  </a:lnTo>
                  <a:lnTo>
                    <a:pt x="533" y="3298"/>
                  </a:lnTo>
                  <a:close/>
                  <a:moveTo>
                    <a:pt x="444" y="1"/>
                  </a:moveTo>
                  <a:cubicBezTo>
                    <a:pt x="200" y="1"/>
                    <a:pt x="1" y="200"/>
                    <a:pt x="1" y="444"/>
                  </a:cubicBezTo>
                  <a:lnTo>
                    <a:pt x="1" y="4513"/>
                  </a:lnTo>
                  <a:cubicBezTo>
                    <a:pt x="1" y="4758"/>
                    <a:pt x="200" y="4956"/>
                    <a:pt x="444" y="4956"/>
                  </a:cubicBezTo>
                  <a:lnTo>
                    <a:pt x="4420" y="4956"/>
                  </a:lnTo>
                  <a:cubicBezTo>
                    <a:pt x="4664" y="4956"/>
                    <a:pt x="4863" y="4758"/>
                    <a:pt x="4863" y="4513"/>
                  </a:cubicBezTo>
                  <a:lnTo>
                    <a:pt x="4863" y="2834"/>
                  </a:lnTo>
                  <a:cubicBezTo>
                    <a:pt x="4863" y="2687"/>
                    <a:pt x="4743" y="2568"/>
                    <a:pt x="4597" y="2568"/>
                  </a:cubicBezTo>
                  <a:cubicBezTo>
                    <a:pt x="4450" y="2568"/>
                    <a:pt x="4331" y="2687"/>
                    <a:pt x="4331" y="2834"/>
                  </a:cubicBezTo>
                  <a:lnTo>
                    <a:pt x="4331" y="4424"/>
                  </a:lnTo>
                  <a:lnTo>
                    <a:pt x="2157" y="4424"/>
                  </a:lnTo>
                  <a:lnTo>
                    <a:pt x="2157" y="3032"/>
                  </a:lnTo>
                  <a:cubicBezTo>
                    <a:pt x="2157" y="2885"/>
                    <a:pt x="2038" y="2766"/>
                    <a:pt x="1891" y="2766"/>
                  </a:cubicBezTo>
                  <a:lnTo>
                    <a:pt x="534" y="2766"/>
                  </a:lnTo>
                  <a:lnTo>
                    <a:pt x="534" y="533"/>
                  </a:lnTo>
                  <a:lnTo>
                    <a:pt x="4332" y="533"/>
                  </a:lnTo>
                  <a:lnTo>
                    <a:pt x="4332" y="1274"/>
                  </a:lnTo>
                  <a:cubicBezTo>
                    <a:pt x="4331" y="1420"/>
                    <a:pt x="4450" y="1539"/>
                    <a:pt x="4597" y="1539"/>
                  </a:cubicBezTo>
                  <a:cubicBezTo>
                    <a:pt x="4743" y="1539"/>
                    <a:pt x="4863" y="1420"/>
                    <a:pt x="4863" y="1274"/>
                  </a:cubicBezTo>
                  <a:lnTo>
                    <a:pt x="4863" y="444"/>
                  </a:lnTo>
                  <a:cubicBezTo>
                    <a:pt x="4863" y="200"/>
                    <a:pt x="4664" y="1"/>
                    <a:pt x="4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0" name="Google Shape;1325;p39"/>
          <p:cNvSpPr/>
          <p:nvPr/>
        </p:nvSpPr>
        <p:spPr>
          <a:xfrm rot="5400000">
            <a:off x="7894463" y="3500519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8" name="Google Shape;1388;p40"/>
          <p:cNvPicPr preferRelativeResize="0"/>
          <p:nvPr/>
        </p:nvPicPr>
        <p:blipFill rotWithShape="1">
          <a:blip r:embed="rId1"/>
          <a:srcRect l="24331" t="5721" r="23342" b="4591"/>
          <a:stretch>
            <a:fillRect/>
          </a:stretch>
        </p:blipFill>
        <p:spPr>
          <a:xfrm rot="7890530">
            <a:off x="-898976" y="-464673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2"/>
          <a:srcRect l="25537" t="7152" r="23467" b="5838"/>
          <a:stretch>
            <a:fillRect/>
          </a:stretch>
        </p:blipFill>
        <p:spPr>
          <a:xfrm>
            <a:off x="7817694" y="-196485"/>
            <a:ext cx="1920000" cy="18427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3086497" y="4631998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789030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3"/>
          <a:srcRect l="22009" r="18455"/>
          <a:stretch>
            <a:fillRect/>
          </a:stretch>
        </p:blipFill>
        <p:spPr>
          <a:xfrm rot="1203247">
            <a:off x="376049" y="1969915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TextBox 34"/>
          <p:cNvSpPr txBox="1"/>
          <p:nvPr/>
        </p:nvSpPr>
        <p:spPr>
          <a:xfrm>
            <a:off x="1791054" y="846540"/>
            <a:ext cx="539940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3600">
                <a:solidFill>
                  <a:schemeClr val="tx1"/>
                </a:solidFill>
                <a:latin typeface="Montserrat Black" panose="00000A00000000000000" charset="0"/>
                <a:cs typeface="Montserrat Black" panose="00000A00000000000000" charset="0"/>
                <a:sym typeface="+mn-ea"/>
              </a:rPr>
              <a:t>Контакты</a:t>
            </a:r>
            <a:r>
              <a:rPr lang="en-US" altLang="ru-RU" sz="3600">
                <a:solidFill>
                  <a:schemeClr val="tx1"/>
                </a:solidFill>
                <a:latin typeface="Montserrat Black" panose="00000A00000000000000" charset="0"/>
                <a:cs typeface="Montserrat Black" panose="00000A00000000000000" charset="0"/>
                <a:sym typeface="+mn-ea"/>
              </a:rPr>
              <a:t> </a:t>
            </a:r>
            <a:r>
              <a:rPr lang="en-US" altLang="en-US" sz="3600">
                <a:solidFill>
                  <a:schemeClr val="tx1"/>
                </a:solidFill>
                <a:latin typeface="Montserrat Black" panose="00000A00000000000000" charset="0"/>
                <a:cs typeface="Montserrat Black" panose="00000A00000000000000" charset="0"/>
                <a:sym typeface="+mn-ea"/>
              </a:rPr>
              <a:t>и</a:t>
            </a:r>
            <a:r>
              <a:rPr lang="en-US" altLang="ru-RU" sz="3600">
                <a:solidFill>
                  <a:schemeClr val="tx1"/>
                </a:solidFill>
                <a:latin typeface="Montserrat Black" panose="00000A00000000000000" charset="0"/>
                <a:cs typeface="Montserrat Black" panose="00000A00000000000000" charset="0"/>
                <a:sym typeface="+mn-ea"/>
              </a:rPr>
              <a:t> </a:t>
            </a:r>
            <a:r>
              <a:rPr lang="en-US" altLang="en-US" sz="3600">
                <a:solidFill>
                  <a:schemeClr val="tx1"/>
                </a:solidFill>
                <a:latin typeface="Montserrat Black" panose="00000A00000000000000" charset="0"/>
                <a:cs typeface="Montserrat Black" panose="00000A00000000000000" charset="0"/>
                <a:sym typeface="+mn-ea"/>
              </a:rPr>
              <a:t>участие</a:t>
            </a:r>
            <a:endParaRPr lang="ru-RU" altLang="en-US" sz="3600" dirty="0">
              <a:solidFill>
                <a:schemeClr val="tx1"/>
              </a:solidFill>
              <a:latin typeface="Montserrat Black" panose="00000A00000000000000" charset="0"/>
              <a:cs typeface="Montserrat Black" panose="00000A00000000000000" charset="0"/>
            </a:endParaRPr>
          </a:p>
        </p:txBody>
      </p:sp>
      <p:sp>
        <p:nvSpPr>
          <p:cNvPr id="13827" name="Google Shape;13827;p30"/>
          <p:cNvSpPr txBox="1"/>
          <p:nvPr>
            <p:ph type="subTitle" idx="1"/>
          </p:nvPr>
        </p:nvSpPr>
        <p:spPr>
          <a:xfrm>
            <a:off x="1835785" y="1491615"/>
            <a:ext cx="5407660" cy="213106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000">
                <a:latin typeface="Manrope ExtraBold" charset="0"/>
                <a:cs typeface="Manrope ExtraBold" charset="0"/>
              </a:rPr>
              <a:t>Как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 </a:t>
            </a:r>
            <a:r>
              <a:rPr lang="en-US" altLang="en-US" sz="2000">
                <a:latin typeface="Manrope ExtraBold" charset="0"/>
                <a:cs typeface="Manrope ExtraBold" charset="0"/>
              </a:rPr>
              <a:t>поучаствовать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:</a:t>
            </a:r>
            <a:endParaRPr lang="en-US" altLang="ru-RU" sz="2000">
              <a:latin typeface="Manrope ExtraBold" charset="0"/>
              <a:cs typeface="Manrope ExtraBold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000">
                <a:latin typeface="Manrope ExtraBold" charset="0"/>
                <a:cs typeface="Manrope ExtraBold" charset="0"/>
              </a:rPr>
              <a:t>Репозиторий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 </a:t>
            </a:r>
            <a:r>
              <a:rPr lang="en-US" altLang="en-US" sz="2000">
                <a:latin typeface="Manrope ExtraBold" charset="0"/>
                <a:cs typeface="Manrope ExtraBold" charset="0"/>
              </a:rPr>
              <a:t>на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 GitHub:</a:t>
            </a:r>
            <a:endParaRPr lang="en-US" altLang="ru-RU" sz="2000">
              <a:latin typeface="Manrope ExtraBold" charset="0"/>
              <a:cs typeface="Manrope ExtraBold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ru-RU" sz="2000">
                <a:latin typeface="Manrope ExtraBold" charset="0"/>
                <a:cs typeface="Manrope ExtraBold" charset="0"/>
                <a:hlinkClick r:id="rId4" action="ppaction://hlinkfile">
                  <a:extLst>
                    <a:ext uri="{DAF060AB-1E55-43B9-8AAB-6FB025537F2F}">
                      <wpsdc:hlinkClr xmlns:wpsdc="http://www.wps.cn/officeDocument/2017/drawingmlCustomData" val="FFFFFF"/>
                      <wpsdc:folHlinkClr xmlns:wpsdc="http://www.wps.cn/officeDocument/2017/drawingmlCustomData" val="0097A7"/>
                      <wpsdc:hlinkUnderline xmlns:wpsdc="http://www.wps.cn/officeDocument/2017/drawingmlCustomData" val="1"/>
                    </a:ext>
                  </a:extLst>
                </a:hlinkClick>
              </a:rPr>
              <a:t>github.com/GitBon25/housing-filter-control-system</a:t>
            </a:r>
            <a:endParaRPr lang="en-US" altLang="ru-RU" sz="2000">
              <a:solidFill>
                <a:schemeClr val="tx1"/>
              </a:solidFill>
              <a:latin typeface="Manrope ExtraBold" charset="0"/>
              <a:cs typeface="Manrope ExtraBold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000">
                <a:latin typeface="Manrope ExtraBold" charset="0"/>
                <a:cs typeface="Manrope ExtraBold" charset="0"/>
              </a:rPr>
              <a:t>Оставляйте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 </a:t>
            </a:r>
            <a:r>
              <a:rPr lang="en-US" altLang="en-US" sz="2000">
                <a:latin typeface="Manrope ExtraBold" charset="0"/>
                <a:cs typeface="Manrope ExtraBold" charset="0"/>
              </a:rPr>
              <a:t>отзывы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 </a:t>
            </a:r>
            <a:r>
              <a:rPr lang="en-US" altLang="en-US" sz="2000">
                <a:latin typeface="Manrope ExtraBold" charset="0"/>
                <a:cs typeface="Manrope ExtraBold" charset="0"/>
              </a:rPr>
              <a:t>и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 </a:t>
            </a:r>
            <a:r>
              <a:rPr lang="en-US" altLang="en-US" sz="2000">
                <a:latin typeface="Manrope ExtraBold" charset="0"/>
                <a:cs typeface="Manrope ExtraBold" charset="0"/>
              </a:rPr>
              <a:t>предлагайте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 </a:t>
            </a:r>
            <a:r>
              <a:rPr lang="en-US" altLang="en-US" sz="2000">
                <a:latin typeface="Manrope ExtraBold" charset="0"/>
                <a:cs typeface="Manrope ExtraBold" charset="0"/>
              </a:rPr>
              <a:t>улучшения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!</a:t>
            </a:r>
            <a:endParaRPr lang="en-US" altLang="ru-RU" sz="2000">
              <a:latin typeface="Manrope ExtraBold" charset="0"/>
              <a:cs typeface="Manrope ExtraBold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ru-RU" sz="2000">
              <a:latin typeface="Manrope ExtraBold" charset="0"/>
              <a:cs typeface="Manrope ExtraBold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000">
                <a:latin typeface="Manrope ExtraBold" charset="0"/>
                <a:cs typeface="Manrope ExtraBold" charset="0"/>
              </a:rPr>
              <a:t>Контакты</a:t>
            </a:r>
            <a:r>
              <a:rPr lang="en-US" altLang="ru-RU" sz="2000">
                <a:latin typeface="Manrope ExtraBold" charset="0"/>
                <a:cs typeface="Manrope ExtraBold" charset="0"/>
              </a:rPr>
              <a:t>: t.me/gitbon | gitbon@yandex.ru</a:t>
            </a:r>
            <a:endParaRPr lang="en-US" altLang="ru-RU" sz="2000">
              <a:latin typeface="Manrope ExtraBold" charset="0"/>
              <a:cs typeface="Manrope ExtraBold" charset="0"/>
            </a:endParaRPr>
          </a:p>
        </p:txBody>
      </p:sp>
      <p:pic>
        <p:nvPicPr>
          <p:cNvPr id="2" name="Изображение 1" descr="processed-image-no-bg-full-resolution (1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50" y="3454400"/>
            <a:ext cx="1581150" cy="1638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5" name="Google Shape;1295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36" name="Google Shape;1381;p39"/>
          <p:cNvPicPr preferRelativeResize="0"/>
          <p:nvPr/>
        </p:nvPicPr>
        <p:blipFill rotWithShape="1">
          <a:blip r:embed="rId1"/>
          <a:srcRect l="22009" r="18455"/>
          <a:stretch>
            <a:fillRect/>
          </a:stretch>
        </p:blipFill>
        <p:spPr>
          <a:xfrm rot="1203247">
            <a:off x="1057086" y="381050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TextBox 33"/>
          <p:cNvSpPr txBox="1"/>
          <p:nvPr/>
        </p:nvSpPr>
        <p:spPr>
          <a:xfrm>
            <a:off x="1078706" y="1923692"/>
            <a:ext cx="6986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Многие пользователи сталкиваются с трудностью при поиске подходящих квартир</a:t>
            </a:r>
            <a:r>
              <a:rPr lang="en-US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ru-RU" sz="2000" dirty="0">
                <a:solidFill>
                  <a:schemeClr val="tx1"/>
                </a:solidFill>
                <a:latin typeface="Montserrat Black" panose="00000A00000000000000" pitchFamily="2" charset="-52"/>
              </a:rPr>
              <a:t>среди множества объявлений, поскольку вручную просматривать и фильтровать объявления занимает много времени.</a:t>
            </a:r>
            <a:endParaRPr lang="ru-RU" sz="2000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834856" y="966555"/>
            <a:ext cx="34756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>
                <a:solidFill>
                  <a:schemeClr val="tx1"/>
                </a:solidFill>
                <a:latin typeface="Montserrat Black" panose="00000A00000000000000" pitchFamily="2" charset="-52"/>
              </a:rPr>
              <a:t>ПРОБЛЕМА</a:t>
            </a:r>
            <a:endParaRPr lang="ru-RU" sz="4000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pic>
        <p:nvPicPr>
          <p:cNvPr id="38" name="Google Shape;1593;p45"/>
          <p:cNvPicPr preferRelativeResize="0"/>
          <p:nvPr/>
        </p:nvPicPr>
        <p:blipFill rotWithShape="1">
          <a:blip r:embed="rId2"/>
          <a:srcRect l="24331" t="5721" r="23342" b="4591"/>
          <a:stretch>
            <a:fillRect/>
          </a:stretch>
        </p:blipFill>
        <p:spPr>
          <a:xfrm rot="2268302">
            <a:off x="7795772" y="-765477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2" name="Google Shape;1292;p37"/>
          <p:cNvGrpSpPr/>
          <p:nvPr/>
        </p:nvGrpSpPr>
        <p:grpSpPr>
          <a:xfrm>
            <a:off x="3216040" y="4071351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5" name="Google Shape;2638;p64"/>
          <p:cNvGrpSpPr/>
          <p:nvPr/>
        </p:nvGrpSpPr>
        <p:grpSpPr>
          <a:xfrm>
            <a:off x="8104160" y="3681413"/>
            <a:ext cx="536704" cy="466812"/>
            <a:chOff x="3963285" y="3226337"/>
            <a:chExt cx="602023" cy="439668"/>
          </a:xfrm>
        </p:grpSpPr>
        <p:sp>
          <p:nvSpPr>
            <p:cNvPr id="56" name="Google Shape;2639;p64"/>
            <p:cNvSpPr/>
            <p:nvPr/>
          </p:nvSpPr>
          <p:spPr>
            <a:xfrm>
              <a:off x="3963319" y="3226337"/>
              <a:ext cx="601990" cy="439668"/>
            </a:xfrm>
            <a:custGeom>
              <a:avLst/>
              <a:gdLst/>
              <a:ahLst/>
              <a:cxnLst/>
              <a:rect l="l" t="t" r="r" b="b"/>
              <a:pathLst>
                <a:path w="18150" h="13256" extrusionOk="0">
                  <a:moveTo>
                    <a:pt x="4330" y="533"/>
                  </a:moveTo>
                  <a:lnTo>
                    <a:pt x="4330" y="1584"/>
                  </a:lnTo>
                  <a:lnTo>
                    <a:pt x="3312" y="1584"/>
                  </a:lnTo>
                  <a:lnTo>
                    <a:pt x="3312" y="533"/>
                  </a:lnTo>
                  <a:close/>
                  <a:moveTo>
                    <a:pt x="14838" y="533"/>
                  </a:moveTo>
                  <a:lnTo>
                    <a:pt x="14838" y="1584"/>
                  </a:lnTo>
                  <a:lnTo>
                    <a:pt x="13820" y="1584"/>
                  </a:lnTo>
                  <a:lnTo>
                    <a:pt x="13820" y="533"/>
                  </a:lnTo>
                  <a:close/>
                  <a:moveTo>
                    <a:pt x="1550" y="2662"/>
                  </a:moveTo>
                  <a:lnTo>
                    <a:pt x="1550" y="3714"/>
                  </a:lnTo>
                  <a:lnTo>
                    <a:pt x="532" y="3714"/>
                  </a:lnTo>
                  <a:lnTo>
                    <a:pt x="532" y="2662"/>
                  </a:lnTo>
                  <a:close/>
                  <a:moveTo>
                    <a:pt x="17618" y="2662"/>
                  </a:moveTo>
                  <a:lnTo>
                    <a:pt x="17618" y="3714"/>
                  </a:lnTo>
                  <a:lnTo>
                    <a:pt x="16599" y="3714"/>
                  </a:lnTo>
                  <a:lnTo>
                    <a:pt x="16599" y="2662"/>
                  </a:lnTo>
                  <a:close/>
                  <a:moveTo>
                    <a:pt x="12577" y="3044"/>
                  </a:moveTo>
                  <a:lnTo>
                    <a:pt x="12577" y="10213"/>
                  </a:lnTo>
                  <a:lnTo>
                    <a:pt x="5573" y="10213"/>
                  </a:lnTo>
                  <a:lnTo>
                    <a:pt x="5573" y="3044"/>
                  </a:lnTo>
                  <a:close/>
                  <a:moveTo>
                    <a:pt x="4330" y="11673"/>
                  </a:moveTo>
                  <a:lnTo>
                    <a:pt x="4330" y="12725"/>
                  </a:lnTo>
                  <a:lnTo>
                    <a:pt x="3312" y="12725"/>
                  </a:lnTo>
                  <a:lnTo>
                    <a:pt x="3312" y="11673"/>
                  </a:lnTo>
                  <a:close/>
                  <a:moveTo>
                    <a:pt x="14838" y="11673"/>
                  </a:moveTo>
                  <a:lnTo>
                    <a:pt x="14838" y="12725"/>
                  </a:lnTo>
                  <a:lnTo>
                    <a:pt x="13820" y="12725"/>
                  </a:lnTo>
                  <a:lnTo>
                    <a:pt x="13820" y="11673"/>
                  </a:lnTo>
                  <a:close/>
                  <a:moveTo>
                    <a:pt x="3224" y="1"/>
                  </a:moveTo>
                  <a:cubicBezTo>
                    <a:pt x="2979" y="1"/>
                    <a:pt x="2780" y="199"/>
                    <a:pt x="2780" y="443"/>
                  </a:cubicBezTo>
                  <a:lnTo>
                    <a:pt x="2780" y="1672"/>
                  </a:lnTo>
                  <a:cubicBezTo>
                    <a:pt x="2780" y="1917"/>
                    <a:pt x="2979" y="2116"/>
                    <a:pt x="3224" y="2116"/>
                  </a:cubicBezTo>
                  <a:lnTo>
                    <a:pt x="3529" y="2116"/>
                  </a:lnTo>
                  <a:lnTo>
                    <a:pt x="3529" y="4103"/>
                  </a:lnTo>
                  <a:cubicBezTo>
                    <a:pt x="3529" y="4347"/>
                    <a:pt x="3727" y="4546"/>
                    <a:pt x="3971" y="4546"/>
                  </a:cubicBezTo>
                  <a:lnTo>
                    <a:pt x="5041" y="4546"/>
                  </a:lnTo>
                  <a:lnTo>
                    <a:pt x="5041" y="5597"/>
                  </a:lnTo>
                  <a:lnTo>
                    <a:pt x="1325" y="5597"/>
                  </a:lnTo>
                  <a:lnTo>
                    <a:pt x="1325" y="4245"/>
                  </a:lnTo>
                  <a:lnTo>
                    <a:pt x="1640" y="4245"/>
                  </a:lnTo>
                  <a:cubicBezTo>
                    <a:pt x="1884" y="4245"/>
                    <a:pt x="2082" y="4047"/>
                    <a:pt x="2082" y="3803"/>
                  </a:cubicBezTo>
                  <a:lnTo>
                    <a:pt x="2082" y="2573"/>
                  </a:lnTo>
                  <a:cubicBezTo>
                    <a:pt x="2082" y="2328"/>
                    <a:pt x="1884" y="2130"/>
                    <a:pt x="1640" y="2130"/>
                  </a:cubicBezTo>
                  <a:lnTo>
                    <a:pt x="443" y="2130"/>
                  </a:lnTo>
                  <a:cubicBezTo>
                    <a:pt x="199" y="2130"/>
                    <a:pt x="1" y="2328"/>
                    <a:pt x="1" y="2573"/>
                  </a:cubicBezTo>
                  <a:lnTo>
                    <a:pt x="1" y="3803"/>
                  </a:lnTo>
                  <a:cubicBezTo>
                    <a:pt x="1" y="4047"/>
                    <a:pt x="199" y="4245"/>
                    <a:pt x="443" y="4245"/>
                  </a:cubicBezTo>
                  <a:lnTo>
                    <a:pt x="794" y="4245"/>
                  </a:lnTo>
                  <a:lnTo>
                    <a:pt x="794" y="5686"/>
                  </a:lnTo>
                  <a:cubicBezTo>
                    <a:pt x="794" y="5930"/>
                    <a:pt x="992" y="6129"/>
                    <a:pt x="1236" y="6129"/>
                  </a:cubicBezTo>
                  <a:lnTo>
                    <a:pt x="5041" y="6129"/>
                  </a:lnTo>
                  <a:lnTo>
                    <a:pt x="5041" y="7072"/>
                  </a:lnTo>
                  <a:lnTo>
                    <a:pt x="3971" y="7072"/>
                  </a:lnTo>
                  <a:cubicBezTo>
                    <a:pt x="3824" y="7072"/>
                    <a:pt x="3705" y="7191"/>
                    <a:pt x="3705" y="7338"/>
                  </a:cubicBezTo>
                  <a:cubicBezTo>
                    <a:pt x="3705" y="7485"/>
                    <a:pt x="3824" y="7604"/>
                    <a:pt x="3971" y="7604"/>
                  </a:cubicBezTo>
                  <a:lnTo>
                    <a:pt x="5041" y="7604"/>
                  </a:lnTo>
                  <a:lnTo>
                    <a:pt x="5041" y="8711"/>
                  </a:lnTo>
                  <a:lnTo>
                    <a:pt x="3971" y="8711"/>
                  </a:lnTo>
                  <a:cubicBezTo>
                    <a:pt x="3727" y="8711"/>
                    <a:pt x="3529" y="8909"/>
                    <a:pt x="3529" y="9153"/>
                  </a:cubicBezTo>
                  <a:lnTo>
                    <a:pt x="3529" y="11141"/>
                  </a:lnTo>
                  <a:lnTo>
                    <a:pt x="3224" y="11141"/>
                  </a:lnTo>
                  <a:cubicBezTo>
                    <a:pt x="2979" y="11141"/>
                    <a:pt x="2780" y="11339"/>
                    <a:pt x="2780" y="11583"/>
                  </a:cubicBezTo>
                  <a:lnTo>
                    <a:pt x="2780" y="12812"/>
                  </a:lnTo>
                  <a:cubicBezTo>
                    <a:pt x="2780" y="13057"/>
                    <a:pt x="2979" y="13256"/>
                    <a:pt x="3224" y="13256"/>
                  </a:cubicBezTo>
                  <a:lnTo>
                    <a:pt x="4419" y="13256"/>
                  </a:lnTo>
                  <a:cubicBezTo>
                    <a:pt x="4663" y="13256"/>
                    <a:pt x="4862" y="13057"/>
                    <a:pt x="4862" y="12812"/>
                  </a:cubicBezTo>
                  <a:lnTo>
                    <a:pt x="4862" y="11583"/>
                  </a:lnTo>
                  <a:cubicBezTo>
                    <a:pt x="4862" y="11339"/>
                    <a:pt x="4663" y="11141"/>
                    <a:pt x="4419" y="11141"/>
                  </a:cubicBezTo>
                  <a:lnTo>
                    <a:pt x="4061" y="11141"/>
                  </a:lnTo>
                  <a:lnTo>
                    <a:pt x="4061" y="9242"/>
                  </a:lnTo>
                  <a:lnTo>
                    <a:pt x="5041" y="9242"/>
                  </a:lnTo>
                  <a:lnTo>
                    <a:pt x="5041" y="10301"/>
                  </a:lnTo>
                  <a:cubicBezTo>
                    <a:pt x="5041" y="10545"/>
                    <a:pt x="5240" y="10743"/>
                    <a:pt x="5485" y="10743"/>
                  </a:cubicBezTo>
                  <a:lnTo>
                    <a:pt x="6475" y="10743"/>
                  </a:lnTo>
                  <a:lnTo>
                    <a:pt x="6475" y="11944"/>
                  </a:lnTo>
                  <a:cubicBezTo>
                    <a:pt x="6475" y="12091"/>
                    <a:pt x="6594" y="12210"/>
                    <a:pt x="6740" y="12210"/>
                  </a:cubicBezTo>
                  <a:cubicBezTo>
                    <a:pt x="6887" y="12210"/>
                    <a:pt x="7006" y="12091"/>
                    <a:pt x="7006" y="11944"/>
                  </a:cubicBezTo>
                  <a:lnTo>
                    <a:pt x="7006" y="10743"/>
                  </a:lnTo>
                  <a:lnTo>
                    <a:pt x="8031" y="10743"/>
                  </a:lnTo>
                  <a:lnTo>
                    <a:pt x="8031" y="11944"/>
                  </a:lnTo>
                  <a:cubicBezTo>
                    <a:pt x="8031" y="12091"/>
                    <a:pt x="8150" y="12210"/>
                    <a:pt x="8297" y="12210"/>
                  </a:cubicBezTo>
                  <a:cubicBezTo>
                    <a:pt x="8444" y="12210"/>
                    <a:pt x="8563" y="12091"/>
                    <a:pt x="8563" y="11944"/>
                  </a:cubicBezTo>
                  <a:lnTo>
                    <a:pt x="8563" y="10743"/>
                  </a:lnTo>
                  <a:lnTo>
                    <a:pt x="9588" y="10743"/>
                  </a:lnTo>
                  <a:lnTo>
                    <a:pt x="9588" y="11944"/>
                  </a:lnTo>
                  <a:cubicBezTo>
                    <a:pt x="9588" y="12091"/>
                    <a:pt x="9707" y="12210"/>
                    <a:pt x="9854" y="12210"/>
                  </a:cubicBezTo>
                  <a:cubicBezTo>
                    <a:pt x="10000" y="12210"/>
                    <a:pt x="10119" y="12091"/>
                    <a:pt x="10119" y="11944"/>
                  </a:cubicBezTo>
                  <a:lnTo>
                    <a:pt x="10119" y="10743"/>
                  </a:lnTo>
                  <a:lnTo>
                    <a:pt x="11144" y="10743"/>
                  </a:lnTo>
                  <a:lnTo>
                    <a:pt x="11144" y="11944"/>
                  </a:lnTo>
                  <a:cubicBezTo>
                    <a:pt x="11144" y="12091"/>
                    <a:pt x="11263" y="12210"/>
                    <a:pt x="11410" y="12210"/>
                  </a:cubicBezTo>
                  <a:cubicBezTo>
                    <a:pt x="11557" y="12210"/>
                    <a:pt x="11676" y="12091"/>
                    <a:pt x="11676" y="11944"/>
                  </a:cubicBezTo>
                  <a:lnTo>
                    <a:pt x="11676" y="10743"/>
                  </a:lnTo>
                  <a:lnTo>
                    <a:pt x="12667" y="10743"/>
                  </a:lnTo>
                  <a:cubicBezTo>
                    <a:pt x="12911" y="10743"/>
                    <a:pt x="13109" y="10545"/>
                    <a:pt x="13109" y="10301"/>
                  </a:cubicBezTo>
                  <a:lnTo>
                    <a:pt x="13109" y="9242"/>
                  </a:lnTo>
                  <a:lnTo>
                    <a:pt x="14090" y="9242"/>
                  </a:lnTo>
                  <a:lnTo>
                    <a:pt x="14090" y="11141"/>
                  </a:lnTo>
                  <a:lnTo>
                    <a:pt x="13732" y="11141"/>
                  </a:lnTo>
                  <a:cubicBezTo>
                    <a:pt x="13487" y="11141"/>
                    <a:pt x="13289" y="11339"/>
                    <a:pt x="13289" y="11583"/>
                  </a:cubicBezTo>
                  <a:lnTo>
                    <a:pt x="13289" y="12812"/>
                  </a:lnTo>
                  <a:cubicBezTo>
                    <a:pt x="13289" y="13057"/>
                    <a:pt x="13487" y="13256"/>
                    <a:pt x="13732" y="13256"/>
                  </a:cubicBezTo>
                  <a:lnTo>
                    <a:pt x="14927" y="13256"/>
                  </a:lnTo>
                  <a:cubicBezTo>
                    <a:pt x="15171" y="13256"/>
                    <a:pt x="15370" y="13057"/>
                    <a:pt x="15370" y="12812"/>
                  </a:cubicBezTo>
                  <a:lnTo>
                    <a:pt x="15370" y="11583"/>
                  </a:lnTo>
                  <a:cubicBezTo>
                    <a:pt x="15370" y="11339"/>
                    <a:pt x="15171" y="11141"/>
                    <a:pt x="14927" y="11141"/>
                  </a:cubicBezTo>
                  <a:lnTo>
                    <a:pt x="14622" y="11141"/>
                  </a:lnTo>
                  <a:lnTo>
                    <a:pt x="14622" y="9153"/>
                  </a:lnTo>
                  <a:cubicBezTo>
                    <a:pt x="14622" y="8909"/>
                    <a:pt x="14424" y="8711"/>
                    <a:pt x="14179" y="8711"/>
                  </a:cubicBezTo>
                  <a:lnTo>
                    <a:pt x="13109" y="8711"/>
                  </a:lnTo>
                  <a:lnTo>
                    <a:pt x="13109" y="7604"/>
                  </a:lnTo>
                  <a:lnTo>
                    <a:pt x="14215" y="7604"/>
                  </a:lnTo>
                  <a:cubicBezTo>
                    <a:pt x="14362" y="7604"/>
                    <a:pt x="14481" y="7485"/>
                    <a:pt x="14481" y="7338"/>
                  </a:cubicBezTo>
                  <a:cubicBezTo>
                    <a:pt x="14481" y="7191"/>
                    <a:pt x="14362" y="7072"/>
                    <a:pt x="14215" y="7072"/>
                  </a:cubicBezTo>
                  <a:lnTo>
                    <a:pt x="13109" y="7072"/>
                  </a:lnTo>
                  <a:lnTo>
                    <a:pt x="13109" y="6129"/>
                  </a:lnTo>
                  <a:lnTo>
                    <a:pt x="16914" y="6129"/>
                  </a:lnTo>
                  <a:cubicBezTo>
                    <a:pt x="17159" y="6129"/>
                    <a:pt x="17357" y="5930"/>
                    <a:pt x="17357" y="5686"/>
                  </a:cubicBezTo>
                  <a:lnTo>
                    <a:pt x="17357" y="4245"/>
                  </a:lnTo>
                  <a:lnTo>
                    <a:pt x="17707" y="4245"/>
                  </a:lnTo>
                  <a:cubicBezTo>
                    <a:pt x="17951" y="4245"/>
                    <a:pt x="18150" y="4047"/>
                    <a:pt x="18150" y="3803"/>
                  </a:cubicBezTo>
                  <a:lnTo>
                    <a:pt x="18150" y="2573"/>
                  </a:lnTo>
                  <a:cubicBezTo>
                    <a:pt x="18150" y="2329"/>
                    <a:pt x="17951" y="2130"/>
                    <a:pt x="17707" y="2130"/>
                  </a:cubicBezTo>
                  <a:lnTo>
                    <a:pt x="16511" y="2130"/>
                  </a:lnTo>
                  <a:cubicBezTo>
                    <a:pt x="16267" y="2130"/>
                    <a:pt x="16068" y="2329"/>
                    <a:pt x="16068" y="2574"/>
                  </a:cubicBezTo>
                  <a:lnTo>
                    <a:pt x="16068" y="3803"/>
                  </a:lnTo>
                  <a:cubicBezTo>
                    <a:pt x="16068" y="4047"/>
                    <a:pt x="16267" y="4245"/>
                    <a:pt x="16511" y="4245"/>
                  </a:cubicBezTo>
                  <a:lnTo>
                    <a:pt x="16825" y="4245"/>
                  </a:lnTo>
                  <a:lnTo>
                    <a:pt x="16825" y="5598"/>
                  </a:lnTo>
                  <a:lnTo>
                    <a:pt x="13109" y="5598"/>
                  </a:lnTo>
                  <a:lnTo>
                    <a:pt x="13109" y="4546"/>
                  </a:lnTo>
                  <a:lnTo>
                    <a:pt x="14179" y="4546"/>
                  </a:lnTo>
                  <a:cubicBezTo>
                    <a:pt x="14424" y="4546"/>
                    <a:pt x="14622" y="4347"/>
                    <a:pt x="14622" y="4103"/>
                  </a:cubicBezTo>
                  <a:lnTo>
                    <a:pt x="14622" y="2116"/>
                  </a:lnTo>
                  <a:lnTo>
                    <a:pt x="14928" y="2116"/>
                  </a:lnTo>
                  <a:cubicBezTo>
                    <a:pt x="15172" y="2116"/>
                    <a:pt x="15370" y="1917"/>
                    <a:pt x="15370" y="1672"/>
                  </a:cubicBezTo>
                  <a:lnTo>
                    <a:pt x="15370" y="443"/>
                  </a:lnTo>
                  <a:cubicBezTo>
                    <a:pt x="15370" y="199"/>
                    <a:pt x="15172" y="1"/>
                    <a:pt x="14928" y="1"/>
                  </a:cubicBezTo>
                  <a:lnTo>
                    <a:pt x="13732" y="1"/>
                  </a:lnTo>
                  <a:cubicBezTo>
                    <a:pt x="13487" y="1"/>
                    <a:pt x="13289" y="199"/>
                    <a:pt x="13289" y="443"/>
                  </a:cubicBezTo>
                  <a:lnTo>
                    <a:pt x="13289" y="1672"/>
                  </a:lnTo>
                  <a:cubicBezTo>
                    <a:pt x="13289" y="1917"/>
                    <a:pt x="13487" y="2116"/>
                    <a:pt x="13732" y="2116"/>
                  </a:cubicBezTo>
                  <a:lnTo>
                    <a:pt x="14090" y="2116"/>
                  </a:lnTo>
                  <a:lnTo>
                    <a:pt x="14090" y="4014"/>
                  </a:lnTo>
                  <a:lnTo>
                    <a:pt x="13109" y="4014"/>
                  </a:lnTo>
                  <a:lnTo>
                    <a:pt x="13109" y="2956"/>
                  </a:lnTo>
                  <a:cubicBezTo>
                    <a:pt x="13109" y="2711"/>
                    <a:pt x="12910" y="2512"/>
                    <a:pt x="12667" y="2512"/>
                  </a:cubicBezTo>
                  <a:lnTo>
                    <a:pt x="11676" y="2512"/>
                  </a:lnTo>
                  <a:lnTo>
                    <a:pt x="11676" y="1312"/>
                  </a:lnTo>
                  <a:cubicBezTo>
                    <a:pt x="11676" y="1165"/>
                    <a:pt x="11557" y="1046"/>
                    <a:pt x="11410" y="1046"/>
                  </a:cubicBezTo>
                  <a:cubicBezTo>
                    <a:pt x="11263" y="1046"/>
                    <a:pt x="11144" y="1165"/>
                    <a:pt x="11144" y="1312"/>
                  </a:cubicBezTo>
                  <a:lnTo>
                    <a:pt x="11144" y="2512"/>
                  </a:lnTo>
                  <a:lnTo>
                    <a:pt x="10119" y="2512"/>
                  </a:lnTo>
                  <a:lnTo>
                    <a:pt x="10119" y="1312"/>
                  </a:lnTo>
                  <a:cubicBezTo>
                    <a:pt x="10119" y="1165"/>
                    <a:pt x="10000" y="1046"/>
                    <a:pt x="9854" y="1046"/>
                  </a:cubicBezTo>
                  <a:cubicBezTo>
                    <a:pt x="9707" y="1046"/>
                    <a:pt x="9588" y="1165"/>
                    <a:pt x="9588" y="1312"/>
                  </a:cubicBezTo>
                  <a:lnTo>
                    <a:pt x="9588" y="2512"/>
                  </a:lnTo>
                  <a:lnTo>
                    <a:pt x="8563" y="2512"/>
                  </a:lnTo>
                  <a:lnTo>
                    <a:pt x="8563" y="1312"/>
                  </a:lnTo>
                  <a:cubicBezTo>
                    <a:pt x="8563" y="1165"/>
                    <a:pt x="8444" y="1046"/>
                    <a:pt x="8297" y="1046"/>
                  </a:cubicBezTo>
                  <a:cubicBezTo>
                    <a:pt x="8150" y="1046"/>
                    <a:pt x="8031" y="1165"/>
                    <a:pt x="8031" y="1312"/>
                  </a:cubicBezTo>
                  <a:lnTo>
                    <a:pt x="8031" y="2512"/>
                  </a:lnTo>
                  <a:lnTo>
                    <a:pt x="7006" y="2512"/>
                  </a:lnTo>
                  <a:lnTo>
                    <a:pt x="7006" y="1312"/>
                  </a:lnTo>
                  <a:cubicBezTo>
                    <a:pt x="7006" y="1165"/>
                    <a:pt x="6887" y="1046"/>
                    <a:pt x="6740" y="1046"/>
                  </a:cubicBezTo>
                  <a:cubicBezTo>
                    <a:pt x="6594" y="1046"/>
                    <a:pt x="6475" y="1165"/>
                    <a:pt x="6475" y="1312"/>
                  </a:cubicBezTo>
                  <a:lnTo>
                    <a:pt x="6475" y="2512"/>
                  </a:lnTo>
                  <a:lnTo>
                    <a:pt x="5485" y="2512"/>
                  </a:lnTo>
                  <a:cubicBezTo>
                    <a:pt x="5240" y="2512"/>
                    <a:pt x="5041" y="2711"/>
                    <a:pt x="5041" y="2956"/>
                  </a:cubicBezTo>
                  <a:lnTo>
                    <a:pt x="5041" y="4014"/>
                  </a:lnTo>
                  <a:lnTo>
                    <a:pt x="4061" y="4014"/>
                  </a:lnTo>
                  <a:lnTo>
                    <a:pt x="4061" y="2116"/>
                  </a:lnTo>
                  <a:lnTo>
                    <a:pt x="4419" y="2116"/>
                  </a:lnTo>
                  <a:cubicBezTo>
                    <a:pt x="4663" y="2116"/>
                    <a:pt x="4863" y="1917"/>
                    <a:pt x="4863" y="1672"/>
                  </a:cubicBezTo>
                  <a:lnTo>
                    <a:pt x="4863" y="443"/>
                  </a:lnTo>
                  <a:cubicBezTo>
                    <a:pt x="4863" y="199"/>
                    <a:pt x="4663" y="1"/>
                    <a:pt x="4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2640;p64"/>
            <p:cNvSpPr/>
            <p:nvPr/>
          </p:nvSpPr>
          <p:spPr>
            <a:xfrm>
              <a:off x="4475325" y="3460898"/>
              <a:ext cx="89983" cy="132703"/>
            </a:xfrm>
            <a:custGeom>
              <a:avLst/>
              <a:gdLst/>
              <a:ahLst/>
              <a:cxnLst/>
              <a:rect l="l" t="t" r="r" b="b"/>
              <a:pathLst>
                <a:path w="2713" h="4001" extrusionOk="0">
                  <a:moveTo>
                    <a:pt x="2181" y="2417"/>
                  </a:moveTo>
                  <a:lnTo>
                    <a:pt x="2181" y="3468"/>
                  </a:lnTo>
                  <a:lnTo>
                    <a:pt x="1162" y="3468"/>
                  </a:lnTo>
                  <a:lnTo>
                    <a:pt x="1162" y="2417"/>
                  </a:lnTo>
                  <a:close/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1389" y="533"/>
                  </a:lnTo>
                  <a:lnTo>
                    <a:pt x="1389" y="1885"/>
                  </a:lnTo>
                  <a:lnTo>
                    <a:pt x="1074" y="1885"/>
                  </a:lnTo>
                  <a:cubicBezTo>
                    <a:pt x="830" y="1885"/>
                    <a:pt x="631" y="2083"/>
                    <a:pt x="631" y="2327"/>
                  </a:cubicBezTo>
                  <a:lnTo>
                    <a:pt x="631" y="3556"/>
                  </a:lnTo>
                  <a:cubicBezTo>
                    <a:pt x="631" y="3801"/>
                    <a:pt x="830" y="4000"/>
                    <a:pt x="1074" y="4000"/>
                  </a:cubicBezTo>
                  <a:lnTo>
                    <a:pt x="2270" y="4000"/>
                  </a:lnTo>
                  <a:cubicBezTo>
                    <a:pt x="2514" y="4000"/>
                    <a:pt x="2713" y="3801"/>
                    <a:pt x="2713" y="3556"/>
                  </a:cubicBezTo>
                  <a:lnTo>
                    <a:pt x="2713" y="2327"/>
                  </a:lnTo>
                  <a:cubicBezTo>
                    <a:pt x="2713" y="2083"/>
                    <a:pt x="2514" y="1885"/>
                    <a:pt x="2270" y="1885"/>
                  </a:cubicBezTo>
                  <a:lnTo>
                    <a:pt x="1920" y="1885"/>
                  </a:lnTo>
                  <a:lnTo>
                    <a:pt x="1920" y="443"/>
                  </a:lnTo>
                  <a:cubicBezTo>
                    <a:pt x="1920" y="199"/>
                    <a:pt x="1722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2641;p64"/>
            <p:cNvSpPr/>
            <p:nvPr/>
          </p:nvSpPr>
          <p:spPr>
            <a:xfrm>
              <a:off x="3963285" y="3460898"/>
              <a:ext cx="91177" cy="132703"/>
            </a:xfrm>
            <a:custGeom>
              <a:avLst/>
              <a:gdLst/>
              <a:ahLst/>
              <a:cxnLst/>
              <a:rect l="l" t="t" r="r" b="b"/>
              <a:pathLst>
                <a:path w="2749" h="4001" extrusionOk="0">
                  <a:moveTo>
                    <a:pt x="1551" y="2417"/>
                  </a:moveTo>
                  <a:lnTo>
                    <a:pt x="1551" y="3468"/>
                  </a:lnTo>
                  <a:lnTo>
                    <a:pt x="533" y="3468"/>
                  </a:lnTo>
                  <a:lnTo>
                    <a:pt x="533" y="2417"/>
                  </a:lnTo>
                  <a:close/>
                  <a:moveTo>
                    <a:pt x="1237" y="1"/>
                  </a:moveTo>
                  <a:cubicBezTo>
                    <a:pt x="993" y="1"/>
                    <a:pt x="794" y="199"/>
                    <a:pt x="794" y="443"/>
                  </a:cubicBezTo>
                  <a:lnTo>
                    <a:pt x="794" y="1885"/>
                  </a:lnTo>
                  <a:lnTo>
                    <a:pt x="444" y="1885"/>
                  </a:lnTo>
                  <a:cubicBezTo>
                    <a:pt x="200" y="1885"/>
                    <a:pt x="1" y="2083"/>
                    <a:pt x="1" y="2327"/>
                  </a:cubicBezTo>
                  <a:lnTo>
                    <a:pt x="1" y="3558"/>
                  </a:lnTo>
                  <a:cubicBezTo>
                    <a:pt x="1" y="3802"/>
                    <a:pt x="200" y="4000"/>
                    <a:pt x="444" y="4000"/>
                  </a:cubicBezTo>
                  <a:lnTo>
                    <a:pt x="1640" y="4000"/>
                  </a:lnTo>
                  <a:cubicBezTo>
                    <a:pt x="1884" y="4000"/>
                    <a:pt x="2083" y="3802"/>
                    <a:pt x="2083" y="3558"/>
                  </a:cubicBezTo>
                  <a:lnTo>
                    <a:pt x="2083" y="2327"/>
                  </a:lnTo>
                  <a:cubicBezTo>
                    <a:pt x="2083" y="2083"/>
                    <a:pt x="1884" y="1885"/>
                    <a:pt x="1640" y="1885"/>
                  </a:cubicBezTo>
                  <a:lnTo>
                    <a:pt x="1325" y="1885"/>
                  </a:lnTo>
                  <a:lnTo>
                    <a:pt x="1325" y="533"/>
                  </a:lnTo>
                  <a:lnTo>
                    <a:pt x="2483" y="533"/>
                  </a:lnTo>
                  <a:cubicBezTo>
                    <a:pt x="2629" y="533"/>
                    <a:pt x="2748" y="414"/>
                    <a:pt x="2748" y="267"/>
                  </a:cubicBezTo>
                  <a:cubicBezTo>
                    <a:pt x="2748" y="120"/>
                    <a:pt x="2629" y="1"/>
                    <a:pt x="2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2642;p64"/>
            <p:cNvSpPr/>
            <p:nvPr/>
          </p:nvSpPr>
          <p:spPr>
            <a:xfrm>
              <a:off x="4183650" y="3363982"/>
              <a:ext cx="161294" cy="164378"/>
            </a:xfrm>
            <a:custGeom>
              <a:avLst/>
              <a:gdLst/>
              <a:ahLst/>
              <a:cxnLst/>
              <a:rect l="l" t="t" r="r" b="b"/>
              <a:pathLst>
                <a:path w="4863" h="4956" extrusionOk="0">
                  <a:moveTo>
                    <a:pt x="1625" y="3298"/>
                  </a:moveTo>
                  <a:lnTo>
                    <a:pt x="1625" y="4424"/>
                  </a:lnTo>
                  <a:lnTo>
                    <a:pt x="533" y="4424"/>
                  </a:lnTo>
                  <a:lnTo>
                    <a:pt x="533" y="3298"/>
                  </a:lnTo>
                  <a:close/>
                  <a:moveTo>
                    <a:pt x="444" y="1"/>
                  </a:moveTo>
                  <a:cubicBezTo>
                    <a:pt x="200" y="1"/>
                    <a:pt x="1" y="200"/>
                    <a:pt x="1" y="444"/>
                  </a:cubicBezTo>
                  <a:lnTo>
                    <a:pt x="1" y="4513"/>
                  </a:lnTo>
                  <a:cubicBezTo>
                    <a:pt x="1" y="4758"/>
                    <a:pt x="200" y="4956"/>
                    <a:pt x="444" y="4956"/>
                  </a:cubicBezTo>
                  <a:lnTo>
                    <a:pt x="4420" y="4956"/>
                  </a:lnTo>
                  <a:cubicBezTo>
                    <a:pt x="4664" y="4956"/>
                    <a:pt x="4863" y="4758"/>
                    <a:pt x="4863" y="4513"/>
                  </a:cubicBezTo>
                  <a:lnTo>
                    <a:pt x="4863" y="2834"/>
                  </a:lnTo>
                  <a:cubicBezTo>
                    <a:pt x="4863" y="2687"/>
                    <a:pt x="4743" y="2568"/>
                    <a:pt x="4597" y="2568"/>
                  </a:cubicBezTo>
                  <a:cubicBezTo>
                    <a:pt x="4450" y="2568"/>
                    <a:pt x="4331" y="2687"/>
                    <a:pt x="4331" y="2834"/>
                  </a:cubicBezTo>
                  <a:lnTo>
                    <a:pt x="4331" y="4424"/>
                  </a:lnTo>
                  <a:lnTo>
                    <a:pt x="2157" y="4424"/>
                  </a:lnTo>
                  <a:lnTo>
                    <a:pt x="2157" y="3032"/>
                  </a:lnTo>
                  <a:cubicBezTo>
                    <a:pt x="2157" y="2885"/>
                    <a:pt x="2038" y="2766"/>
                    <a:pt x="1891" y="2766"/>
                  </a:cubicBezTo>
                  <a:lnTo>
                    <a:pt x="534" y="2766"/>
                  </a:lnTo>
                  <a:lnTo>
                    <a:pt x="534" y="533"/>
                  </a:lnTo>
                  <a:lnTo>
                    <a:pt x="4332" y="533"/>
                  </a:lnTo>
                  <a:lnTo>
                    <a:pt x="4332" y="1274"/>
                  </a:lnTo>
                  <a:cubicBezTo>
                    <a:pt x="4331" y="1420"/>
                    <a:pt x="4450" y="1539"/>
                    <a:pt x="4597" y="1539"/>
                  </a:cubicBezTo>
                  <a:cubicBezTo>
                    <a:pt x="4743" y="1539"/>
                    <a:pt x="4863" y="1420"/>
                    <a:pt x="4863" y="1274"/>
                  </a:cubicBezTo>
                  <a:lnTo>
                    <a:pt x="4863" y="444"/>
                  </a:lnTo>
                  <a:cubicBezTo>
                    <a:pt x="4863" y="200"/>
                    <a:pt x="4664" y="1"/>
                    <a:pt x="4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0" name="Google Shape;1325;p39"/>
          <p:cNvSpPr/>
          <p:nvPr/>
        </p:nvSpPr>
        <p:spPr>
          <a:xfrm rot="5400000">
            <a:off x="7894463" y="3500519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8" name="Google Shape;1388;p40"/>
          <p:cNvPicPr preferRelativeResize="0"/>
          <p:nvPr/>
        </p:nvPicPr>
        <p:blipFill rotWithShape="1">
          <a:blip r:embed="rId1"/>
          <a:srcRect l="24331" t="5721" r="23342" b="4591"/>
          <a:stretch>
            <a:fillRect/>
          </a:stretch>
        </p:blipFill>
        <p:spPr>
          <a:xfrm rot="7890530">
            <a:off x="-898976" y="-464673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2"/>
          <a:srcRect l="25537" t="7152" r="23467" b="5838"/>
          <a:stretch>
            <a:fillRect/>
          </a:stretch>
        </p:blipFill>
        <p:spPr>
          <a:xfrm>
            <a:off x="7817694" y="-196485"/>
            <a:ext cx="1920000" cy="18427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3"/>
          <a:srcRect l="22009" r="18455"/>
          <a:stretch>
            <a:fillRect/>
          </a:stretch>
        </p:blipFill>
        <p:spPr>
          <a:xfrm rot="1203247">
            <a:off x="474474" y="3634885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2260010" y="502748"/>
            <a:ext cx="42739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tx1"/>
                </a:solidFill>
                <a:latin typeface="Montserrat Black" panose="00000A00000000000000" pitchFamily="2" charset="-52"/>
              </a:rPr>
              <a:t>Актуальность</a:t>
            </a:r>
            <a:endParaRPr lang="ru-RU" sz="4000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5658" y="1646533"/>
            <a:ext cx="616226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b="1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Перегрузка рынка</a:t>
            </a:r>
            <a:endParaRPr lang="en-US" sz="2400" b="1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endParaRPr lang="en-US" sz="2400" b="1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b="1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Избыток фильтров</a:t>
            </a:r>
            <a:endParaRPr lang="en-US" sz="2400" b="1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endParaRPr lang="en-US" sz="2400" b="1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b="1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Низкая точность</a:t>
            </a:r>
            <a:r>
              <a:rPr lang="ru-RU" sz="24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 </a:t>
            </a:r>
            <a:endParaRPr lang="ru-RU" sz="24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1"/>
          <a:srcRect l="26806" t="7660" r="25401" b="5390"/>
          <a:stretch>
            <a:fillRect/>
          </a:stretch>
        </p:blipFill>
        <p:spPr>
          <a:xfrm>
            <a:off x="250713" y="3306848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2"/>
          <a:srcRect l="18647" t="7960" r="8852" b="8336"/>
          <a:stretch>
            <a:fillRect/>
          </a:stretch>
        </p:blipFill>
        <p:spPr>
          <a:xfrm rot="-1152297">
            <a:off x="7719487" y="-107608"/>
            <a:ext cx="1647827" cy="1070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3068321" y="584629"/>
            <a:ext cx="30075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tx1"/>
                </a:solidFill>
                <a:latin typeface="Montserrat Black" panose="00000A00000000000000" pitchFamily="2" charset="-52"/>
              </a:rPr>
              <a:t>РЕШЕНИЕ</a:t>
            </a:r>
            <a:endParaRPr lang="ru-RU" sz="4000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17380" y="1602256"/>
            <a:ext cx="65088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0" i="0" dirty="0" err="1">
                <a:solidFill>
                  <a:srgbClr val="F8FAFF"/>
                </a:solidFill>
                <a:effectLst/>
                <a:latin typeface="Montserrat Black" panose="00000A00000000000000" pitchFamily="2" charset="-52"/>
              </a:rPr>
              <a:t>Telegram</a:t>
            </a:r>
            <a:r>
              <a:rPr lang="ru-RU" sz="2000" b="0" i="0" dirty="0">
                <a:solidFill>
                  <a:srgbClr val="F8FAFF"/>
                </a:solidFill>
                <a:effectLst/>
                <a:latin typeface="Montserrat Black" panose="00000A00000000000000" pitchFamily="2" charset="-52"/>
              </a:rPr>
              <a:t>-бот с NLP-моделью, который автоматически анализирует текстовые объявления, извлекает ключевые параметры (цена, район, площадь, этаж и т. д.) и подбирает квартиры на основе запросов пользователя.</a:t>
            </a:r>
            <a:endParaRPr lang="ru-RU" sz="2000" dirty="0">
              <a:latin typeface="Montserrat Black" panose="00000A00000000000000" pitchFamily="2" charset="-5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3" name="Google Shape;1453;p43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454" name="Google Shape;1454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56" name="Google Shape;1456;p43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457" name="Google Shape;1457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59" name="Google Shape;1459;p43"/>
          <p:cNvGrpSpPr/>
          <p:nvPr/>
        </p:nvGrpSpPr>
        <p:grpSpPr>
          <a:xfrm>
            <a:off x="1583175" y="1719463"/>
            <a:ext cx="76825" cy="76800"/>
            <a:chOff x="3104875" y="1099400"/>
            <a:chExt cx="76825" cy="76800"/>
          </a:xfrm>
        </p:grpSpPr>
        <p:sp>
          <p:nvSpPr>
            <p:cNvPr id="1460" name="Google Shape;1460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1" name="Google Shape;1461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462" name="Google Shape;1462;p43"/>
          <p:cNvPicPr preferRelativeResize="0"/>
          <p:nvPr/>
        </p:nvPicPr>
        <p:blipFill rotWithShape="1">
          <a:blip r:embed="rId1"/>
          <a:srcRect l="15236" r="10474"/>
          <a:stretch>
            <a:fillRect/>
          </a:stretch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3" name="Google Shape;1463;p43"/>
          <p:cNvPicPr preferRelativeResize="0"/>
          <p:nvPr/>
        </p:nvPicPr>
        <p:blipFill rotWithShape="1">
          <a:blip r:embed="rId2"/>
          <a:srcRect l="22009" r="18455"/>
          <a:stretch>
            <a:fillRect/>
          </a:stretch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/>
          <p:nvPr/>
        </p:nvSpPr>
        <p:spPr>
          <a:xfrm>
            <a:off x="1583175" y="0"/>
            <a:ext cx="7947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tx1"/>
                </a:solidFill>
                <a:latin typeface="Montserrat Black" panose="00000A00000000000000" pitchFamily="2" charset="-52"/>
              </a:rPr>
              <a:t>Структура проекта</a:t>
            </a:r>
            <a:endParaRPr lang="ru-RU" sz="4000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pic>
        <p:nvPicPr>
          <p:cNvPr id="27" name="Рисунок 26" descr="Изображение выглядит как Графика, круг, символ, логотип&#10;&#10;Контент, сгенерированный ИИ, может содержать ошибки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307" y="1429446"/>
            <a:ext cx="1795535" cy="1129367"/>
          </a:xfrm>
          <a:prstGeom prst="rect">
            <a:avLst/>
          </a:prstGeom>
        </p:spPr>
      </p:pic>
      <p:pic>
        <p:nvPicPr>
          <p:cNvPr id="39" name="Рисунок 38" descr="Изображение выглядит как цилиндр, посуда, дизайн, черно-белый&#10;&#10;Контент, сгенерированный ИИ, может содержать ошибки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4110" y="3454196"/>
            <a:ext cx="1071050" cy="1182393"/>
          </a:xfrm>
          <a:prstGeom prst="rect">
            <a:avLst/>
          </a:prstGeom>
        </p:spPr>
      </p:pic>
      <p:cxnSp>
        <p:nvCxnSpPr>
          <p:cNvPr id="43" name="Прямая со стрелкой 42"/>
          <p:cNvCxnSpPr/>
          <p:nvPr/>
        </p:nvCxnSpPr>
        <p:spPr>
          <a:xfrm flipV="1">
            <a:off x="5754478" y="2558813"/>
            <a:ext cx="0" cy="895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 стрелкой 47"/>
          <p:cNvCxnSpPr/>
          <p:nvPr/>
        </p:nvCxnSpPr>
        <p:spPr>
          <a:xfrm flipH="1">
            <a:off x="3178613" y="1975370"/>
            <a:ext cx="20349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 стрелкой 49"/>
          <p:cNvCxnSpPr/>
          <p:nvPr/>
        </p:nvCxnSpPr>
        <p:spPr>
          <a:xfrm flipH="1">
            <a:off x="2720005" y="2327038"/>
            <a:ext cx="2684780" cy="1139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53"/>
          <p:cNvCxnSpPr/>
          <p:nvPr/>
        </p:nvCxnSpPr>
        <p:spPr>
          <a:xfrm flipH="1">
            <a:off x="5630015" y="2571750"/>
            <a:ext cx="6" cy="895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56"/>
          <p:cNvCxnSpPr/>
          <p:nvPr/>
        </p:nvCxnSpPr>
        <p:spPr>
          <a:xfrm flipV="1">
            <a:off x="2891743" y="2417406"/>
            <a:ext cx="2571750" cy="1087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 стрелкой 58"/>
          <p:cNvCxnSpPr/>
          <p:nvPr/>
        </p:nvCxnSpPr>
        <p:spPr>
          <a:xfrm>
            <a:off x="3220928" y="2081049"/>
            <a:ext cx="19926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Рисунок 62" descr="Изображение выглядит как мяч, мультфильм&#10;&#10;Контент, сгенерированный ИИ, может содержать ошибки.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8825" y="3454213"/>
            <a:ext cx="1697161" cy="1202770"/>
          </a:xfrm>
          <a:prstGeom prst="rect">
            <a:avLst/>
          </a:prstGeom>
        </p:spPr>
      </p:pic>
      <p:pic>
        <p:nvPicPr>
          <p:cNvPr id="1409" name="Рисунок 140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5256" y="1429446"/>
            <a:ext cx="1000048" cy="1061191"/>
          </a:xfrm>
          <a:prstGeom prst="rect">
            <a:avLst/>
          </a:prstGeom>
        </p:spPr>
      </p:pic>
      <p:sp>
        <p:nvSpPr>
          <p:cNvPr id="1410" name="TextBox 1409"/>
          <p:cNvSpPr txBox="1"/>
          <p:nvPr/>
        </p:nvSpPr>
        <p:spPr>
          <a:xfrm>
            <a:off x="5354409" y="1093621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Montserrat Black" panose="00000A00000000000000" pitchFamily="2" charset="-52"/>
              </a:rPr>
              <a:t>Бот в </a:t>
            </a:r>
            <a:r>
              <a:rPr lang="ru-RU" dirty="0" err="1">
                <a:solidFill>
                  <a:schemeClr val="tx1"/>
                </a:solidFill>
                <a:latin typeface="Montserrat Black" panose="00000A00000000000000" pitchFamily="2" charset="-52"/>
              </a:rPr>
              <a:t>тг</a:t>
            </a:r>
            <a:endParaRPr lang="ru-RU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1411" name="TextBox 1410"/>
          <p:cNvSpPr txBox="1"/>
          <p:nvPr/>
        </p:nvSpPr>
        <p:spPr>
          <a:xfrm>
            <a:off x="4939307" y="4656983"/>
            <a:ext cx="16001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Montserrat Black" panose="00000A00000000000000" pitchFamily="2" charset="-52"/>
              </a:rPr>
              <a:t>Пользователь</a:t>
            </a:r>
            <a:endParaRPr lang="ru-RU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1412" name="TextBox 1411"/>
          <p:cNvSpPr txBox="1"/>
          <p:nvPr/>
        </p:nvSpPr>
        <p:spPr>
          <a:xfrm>
            <a:off x="1445681" y="4657220"/>
            <a:ext cx="1487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Montserrat Black" panose="00000A00000000000000" pitchFamily="2" charset="-52"/>
              </a:rPr>
              <a:t>База данных</a:t>
            </a:r>
            <a:endParaRPr lang="ru-RU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1413" name="TextBox 1412"/>
          <p:cNvSpPr txBox="1"/>
          <p:nvPr/>
        </p:nvSpPr>
        <p:spPr>
          <a:xfrm>
            <a:off x="2515471" y="1088944"/>
            <a:ext cx="572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 Black" panose="00000A00000000000000" pitchFamily="2" charset="-52"/>
              </a:rPr>
              <a:t>NLP</a:t>
            </a:r>
            <a:endParaRPr lang="ru-RU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2" name="Google Shape;1262;p36"/>
          <p:cNvGrpSpPr/>
          <p:nvPr/>
        </p:nvGrpSpPr>
        <p:grpSpPr>
          <a:xfrm>
            <a:off x="3062788" y="749051"/>
            <a:ext cx="76825" cy="76800"/>
            <a:chOff x="3104875" y="1099400"/>
            <a:chExt cx="76825" cy="76800"/>
          </a:xfrm>
        </p:grpSpPr>
        <p:sp>
          <p:nvSpPr>
            <p:cNvPr id="1263" name="Google Shape;1263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4" name="Google Shape;1264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65" name="Google Shape;1265;p36"/>
          <p:cNvGrpSpPr/>
          <p:nvPr/>
        </p:nvGrpSpPr>
        <p:grpSpPr>
          <a:xfrm>
            <a:off x="4323450" y="4147825"/>
            <a:ext cx="76825" cy="76800"/>
            <a:chOff x="3104875" y="1099400"/>
            <a:chExt cx="76825" cy="76800"/>
          </a:xfrm>
        </p:grpSpPr>
        <p:sp>
          <p:nvSpPr>
            <p:cNvPr id="1266" name="Google Shape;1266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7" name="Google Shape;1267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68" name="Google Shape;1268;p36"/>
          <p:cNvGrpSpPr/>
          <p:nvPr/>
        </p:nvGrpSpPr>
        <p:grpSpPr>
          <a:xfrm>
            <a:off x="5893570" y="2993122"/>
            <a:ext cx="76825" cy="76800"/>
            <a:chOff x="3104875" y="1099400"/>
            <a:chExt cx="76825" cy="76800"/>
          </a:xfrm>
        </p:grpSpPr>
        <p:sp>
          <p:nvSpPr>
            <p:cNvPr id="1269" name="Google Shape;1269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0" name="Google Shape;1270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271" name="Google Shape;1271;p36"/>
          <p:cNvPicPr preferRelativeResize="0"/>
          <p:nvPr/>
        </p:nvPicPr>
        <p:blipFill rotWithShape="1">
          <a:blip r:embed="rId1"/>
          <a:srcRect l="18647" t="7960" r="8852" b="8336"/>
          <a:stretch>
            <a:fillRect/>
          </a:stretch>
        </p:blipFill>
        <p:spPr>
          <a:xfrm rot="-1406552">
            <a:off x="1519516" y="2970944"/>
            <a:ext cx="1025168" cy="665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309;p38"/>
          <p:cNvPicPr preferRelativeResize="0"/>
          <p:nvPr/>
        </p:nvPicPr>
        <p:blipFill rotWithShape="1">
          <a:blip r:embed="rId2"/>
          <a:srcRect l="15236" r="10474"/>
          <a:stretch>
            <a:fillRect/>
          </a:stretch>
        </p:blipFill>
        <p:spPr>
          <a:xfrm rot="1220421">
            <a:off x="7668003" y="4015283"/>
            <a:ext cx="1180338" cy="952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544;p44"/>
          <p:cNvPicPr preferRelativeResize="0"/>
          <p:nvPr/>
        </p:nvPicPr>
        <p:blipFill rotWithShape="1">
          <a:blip r:embed="rId3"/>
          <a:srcRect l="22009" r="18455"/>
          <a:stretch>
            <a:fillRect/>
          </a:stretch>
        </p:blipFill>
        <p:spPr>
          <a:xfrm rot="20579897">
            <a:off x="393899" y="127738"/>
            <a:ext cx="652201" cy="616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1674;p49"/>
          <p:cNvGrpSpPr/>
          <p:nvPr/>
        </p:nvGrpSpPr>
        <p:grpSpPr>
          <a:xfrm rot="10800000">
            <a:off x="-983390" y="4031300"/>
            <a:ext cx="3485298" cy="1363521"/>
            <a:chOff x="5000328" y="4413931"/>
            <a:chExt cx="3485298" cy="1363521"/>
          </a:xfrm>
          <a:solidFill>
            <a:schemeClr val="bg2"/>
          </a:solidFill>
        </p:grpSpPr>
        <p:grpSp>
          <p:nvGrpSpPr>
            <p:cNvPr id="6" name="Google Shape;1675;p49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  <a:grpFill/>
          </p:grpSpPr>
          <p:sp>
            <p:nvSpPr>
              <p:cNvPr id="10" name="Google Shape;1676;p49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grpFill/>
              <a:ln w="7725" cap="flat" cmpd="sng">
                <a:solidFill>
                  <a:schemeClr val="bg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" name="Google Shape;1677;p49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grpFill/>
              <a:ln w="7725" cap="flat" cmpd="sng">
                <a:solidFill>
                  <a:schemeClr val="bg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" name="Google Shape;1678;p49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grpFill/>
              <a:ln w="7725" cap="flat" cmpd="sng">
                <a:solidFill>
                  <a:schemeClr val="bg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" name="Google Shape;1679;p49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grpFill/>
              <a:ln w="7725" cap="flat" cmpd="sng">
                <a:solidFill>
                  <a:schemeClr val="bg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" name="Google Shape;1680;p49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grpFill/>
              <a:ln w="7725" cap="flat" cmpd="sng">
                <a:solidFill>
                  <a:schemeClr val="bg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" name="Google Shape;1681;p49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grpFill/>
              <a:ln w="7725" cap="flat" cmpd="sng">
                <a:solidFill>
                  <a:schemeClr val="bg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" name="Google Shape;1682;p49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grpFill/>
              <a:ln w="7725" cap="flat" cmpd="sng">
                <a:solidFill>
                  <a:schemeClr val="bg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1683;p49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grpFill/>
              <a:ln w="7725" cap="flat" cmpd="sng">
                <a:solidFill>
                  <a:schemeClr val="bg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" name="Google Shape;1684;p49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grpFill/>
              <a:ln w="7725" cap="flat" cmpd="sng">
                <a:solidFill>
                  <a:schemeClr val="bg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7" name="Google Shape;1685;p49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1686;p49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1687;p49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9" name="Рисунок 18" descr="Изображение выглядит как текст, снимок экрана, карта&#10;&#10;Контент, сгенерированный ИИ, может содержать ошибки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0986" y="435851"/>
            <a:ext cx="3048732" cy="4245145"/>
          </a:xfrm>
          <a:prstGeom prst="rect">
            <a:avLst/>
          </a:prstGeom>
        </p:spPr>
      </p:pic>
      <p:pic>
        <p:nvPicPr>
          <p:cNvPr id="21" name="Рисунок 20" descr="Изображение выглядит как текст, в помещении, раковина, Кухонная стойка&#10;&#10;Контент, сгенерированный ИИ, может содержать ошибки.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46" y="311405"/>
            <a:ext cx="3032055" cy="4470034"/>
          </a:xfrm>
          <a:prstGeom prst="rect">
            <a:avLst/>
          </a:prstGeom>
        </p:spPr>
      </p:pic>
      <p:pic>
        <p:nvPicPr>
          <p:cNvPr id="28" name="Рисунок 27" descr="Изображение выглядит как текст, снимок экрана&#10;&#10;Контент, сгенерированный ИИ, может содержать ошибки.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1780" y="311405"/>
            <a:ext cx="2781767" cy="45468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5" name="Google Shape;1535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38" name="Google Shape;1538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41" name="Google Shape;1541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544" name="Google Shape;1544;p44"/>
          <p:cNvPicPr preferRelativeResize="0"/>
          <p:nvPr/>
        </p:nvPicPr>
        <p:blipFill rotWithShape="1">
          <a:blip r:embed="rId1"/>
          <a:srcRect l="22009" r="18455"/>
          <a:stretch>
            <a:fillRect/>
          </a:stretch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/>
          <p:cNvPicPr preferRelativeResize="0"/>
          <p:nvPr/>
        </p:nvPicPr>
        <p:blipFill rotWithShape="1">
          <a:blip r:embed="rId2"/>
          <a:srcRect l="15236" r="10474"/>
          <a:stretch>
            <a:fillRect/>
          </a:stretch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62163" y="1059737"/>
            <a:ext cx="5410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b="0" i="0" dirty="0">
                <a:solidFill>
                  <a:srgbClr val="F8FAFF"/>
                </a:solidFill>
                <a:effectLst/>
                <a:latin typeface="Montserrat Black" panose="00000A00000000000000" pitchFamily="2" charset="-52"/>
              </a:rPr>
              <a:t>Гибкость поиска + AI-обработка запросов в режиме чата, а не через жесткие фильтры</a:t>
            </a:r>
            <a:r>
              <a:rPr lang="en-US" sz="2000" dirty="0">
                <a:solidFill>
                  <a:srgbClr val="F8FAFF"/>
                </a:solidFill>
                <a:latin typeface="Montserrat Black" panose="00000A00000000000000" pitchFamily="2" charset="-52"/>
              </a:rPr>
              <a:t>,</a:t>
            </a:r>
            <a:r>
              <a:rPr lang="ru-RU" sz="2000" dirty="0">
                <a:solidFill>
                  <a:srgbClr val="F8FAFF"/>
                </a:solidFill>
                <a:latin typeface="Montserrat Black" panose="00000A00000000000000" pitchFamily="2" charset="-52"/>
              </a:rPr>
              <a:t> обработка голосовых сообщений</a:t>
            </a:r>
            <a:r>
              <a:rPr lang="en-US" sz="2000" dirty="0">
                <a:solidFill>
                  <a:srgbClr val="F8FAFF"/>
                </a:solidFill>
                <a:latin typeface="Montserrat Black" panose="00000A00000000000000" pitchFamily="2" charset="-52"/>
              </a:rPr>
              <a:t>.</a:t>
            </a:r>
            <a:endParaRPr lang="ru-RU" sz="2000" b="0" i="0" dirty="0">
              <a:solidFill>
                <a:srgbClr val="F8FAFF"/>
              </a:solidFill>
              <a:effectLst/>
              <a:latin typeface="Montserrat Black" panose="00000A00000000000000" pitchFamily="2" charset="-52"/>
            </a:endParaRPr>
          </a:p>
          <a:p>
            <a:br>
              <a:rPr lang="ru-RU" b="0" i="0" dirty="0">
                <a:solidFill>
                  <a:srgbClr val="F5F5F5"/>
                </a:solidFill>
                <a:effectLst/>
                <a:latin typeface="DeepSeek-CJK-patch"/>
              </a:rPr>
            </a:b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235150" y="220272"/>
            <a:ext cx="66071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b="1" i="0" dirty="0">
                <a:solidFill>
                  <a:srgbClr val="F8FAFF"/>
                </a:solidFill>
                <a:effectLst/>
                <a:latin typeface="Montserrat Black" panose="00000A00000000000000" pitchFamily="2" charset="-52"/>
              </a:rPr>
              <a:t>Отличие от аналогов</a:t>
            </a:r>
            <a:b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</a:br>
            <a:endParaRPr lang="ru-RU" dirty="0"/>
          </a:p>
        </p:txBody>
      </p:sp>
      <p:pic>
        <p:nvPicPr>
          <p:cNvPr id="10" name="Рисунок 9" descr="Изображение выглядит как текст, снимок экрана, программное обеспечение&#10;&#10;Контент, сгенерированный ИИ, может содержать ошибки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006" y="849237"/>
            <a:ext cx="3610993" cy="42174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45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584" name="Google Shape;1584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5" name="Google Shape;158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86" name="Google Shape;1586;p45"/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8" name="Google Shape;158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89" name="Google Shape;1589;p45"/>
          <p:cNvGrpSpPr/>
          <p:nvPr/>
        </p:nvGrpSpPr>
        <p:grpSpPr>
          <a:xfrm>
            <a:off x="6180225" y="982400"/>
            <a:ext cx="76825" cy="76800"/>
            <a:chOff x="3104875" y="1099400"/>
            <a:chExt cx="76825" cy="76800"/>
          </a:xfrm>
        </p:grpSpPr>
        <p:sp>
          <p:nvSpPr>
            <p:cNvPr id="1590" name="Google Shape;1590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1" name="Google Shape;159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592" name="Google Shape;1592;p45"/>
          <p:cNvPicPr preferRelativeResize="0"/>
          <p:nvPr/>
        </p:nvPicPr>
        <p:blipFill rotWithShape="1">
          <a:blip r:embed="rId1"/>
          <a:srcRect l="22009" r="18455"/>
          <a:stretch>
            <a:fillRect/>
          </a:stretch>
        </p:blipFill>
        <p:spPr>
          <a:xfrm rot="-3282827">
            <a:off x="597192" y="602523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/>
          <p:cNvPicPr preferRelativeResize="0"/>
          <p:nvPr/>
        </p:nvPicPr>
        <p:blipFill rotWithShape="1">
          <a:blip r:embed="rId2"/>
          <a:srcRect l="24331" t="5721" r="23342" b="4591"/>
          <a:stretch>
            <a:fillRect/>
          </a:stretch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636;p47"/>
          <p:cNvPicPr preferRelativeResize="0"/>
          <p:nvPr/>
        </p:nvPicPr>
        <p:blipFill rotWithShape="1">
          <a:blip r:embed="rId3"/>
          <a:srcRect l="18647" t="7960" r="8852" b="8336"/>
          <a:stretch>
            <a:fillRect/>
          </a:stretch>
        </p:blipFill>
        <p:spPr>
          <a:xfrm rot="20193487">
            <a:off x="818613" y="3813795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1589;p45"/>
          <p:cNvGrpSpPr/>
          <p:nvPr/>
        </p:nvGrpSpPr>
        <p:grpSpPr>
          <a:xfrm>
            <a:off x="4445554" y="3466569"/>
            <a:ext cx="76825" cy="76800"/>
            <a:chOff x="3104875" y="1099400"/>
            <a:chExt cx="76825" cy="76800"/>
          </a:xfrm>
        </p:grpSpPr>
        <p:sp>
          <p:nvSpPr>
            <p:cNvPr id="6" name="Google Shape;1590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159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529794" y="351193"/>
            <a:ext cx="5908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tx1"/>
                </a:solidFill>
                <a:latin typeface="Montserrat Black" panose="00000A00000000000000" pitchFamily="2" charset="-52"/>
              </a:rPr>
              <a:t>Целевая аудитория</a:t>
            </a:r>
            <a:endParaRPr lang="ru-RU" sz="4000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0064" y="1355331"/>
            <a:ext cx="594613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Clr>
                <a:schemeClr val="tx1"/>
              </a:buClr>
              <a:buSzPct val="105000"/>
              <a:buFont typeface="Arial" panose="020B0604020202020204" pitchFamily="34" charset="0"/>
              <a:buChar char="•"/>
            </a:pPr>
            <a:r>
              <a:rPr lang="ru-RU" sz="2400" b="1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Частные лица</a:t>
            </a:r>
            <a:r>
              <a:rPr lang="ru-RU" sz="24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 </a:t>
            </a:r>
            <a:endParaRPr lang="ru-RU" sz="24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05000"/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1"/>
              </a:solidFill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05000"/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Агентства и </a:t>
            </a:r>
            <a:r>
              <a:rPr lang="ru-RU" sz="2400" b="1" dirty="0">
                <a:solidFill>
                  <a:srgbClr val="F8FAFF"/>
                </a:solidFill>
                <a:latin typeface="Montserrat Black" panose="00000A00000000000000" pitchFamily="2" charset="-52"/>
              </a:rPr>
              <a:t>р</a:t>
            </a:r>
            <a:r>
              <a:rPr lang="ru-RU" sz="2400" b="1" i="0" dirty="0">
                <a:solidFill>
                  <a:srgbClr val="F8FAFF"/>
                </a:solidFill>
                <a:effectLst/>
                <a:latin typeface="Montserrat Black" panose="00000A00000000000000" pitchFamily="2" charset="-52"/>
              </a:rPr>
              <a:t>иелторы</a:t>
            </a:r>
            <a:endParaRPr lang="ru-RU" sz="2400" b="1" i="0" dirty="0">
              <a:solidFill>
                <a:srgbClr val="F8FAFF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05000"/>
              <a:buFont typeface="Arial" panose="020B0604020202020204" pitchFamily="34" charset="0"/>
              <a:buChar char="•"/>
            </a:pPr>
            <a:endParaRPr lang="ru-RU" sz="24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05000"/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tx1"/>
                </a:solidFill>
                <a:latin typeface="Montserrat Black" panose="00000A00000000000000" pitchFamily="2" charset="-52"/>
              </a:rPr>
              <a:t>Интеграция в сервисы</a:t>
            </a:r>
            <a:endParaRPr lang="ru-RU" sz="2400" b="1" dirty="0">
              <a:solidFill>
                <a:schemeClr val="tx1"/>
              </a:solidFill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05000"/>
              <a:buFont typeface="Arial" panose="020B0604020202020204" pitchFamily="34" charset="0"/>
              <a:buChar char="•"/>
            </a:pPr>
            <a:endParaRPr lang="ru-RU" sz="24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05000"/>
              <a:buFont typeface="Arial" panose="020B0604020202020204" pitchFamily="34" charset="0"/>
              <a:buChar char="•"/>
            </a:pPr>
            <a:r>
              <a:rPr lang="ru-RU" sz="2400" b="1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Банки</a:t>
            </a:r>
            <a:endParaRPr lang="ru-RU" sz="24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8" name="Google Shape;1388;p40"/>
          <p:cNvPicPr preferRelativeResize="0"/>
          <p:nvPr/>
        </p:nvPicPr>
        <p:blipFill rotWithShape="1">
          <a:blip r:embed="rId1"/>
          <a:srcRect l="24331" t="5721" r="23342" b="4591"/>
          <a:stretch>
            <a:fillRect/>
          </a:stretch>
        </p:blipFill>
        <p:spPr>
          <a:xfrm rot="7890530">
            <a:off x="-898976" y="-464673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2"/>
          <a:srcRect l="25537" t="7152" r="23467" b="5838"/>
          <a:stretch>
            <a:fillRect/>
          </a:stretch>
        </p:blipFill>
        <p:spPr>
          <a:xfrm>
            <a:off x="7817694" y="-196485"/>
            <a:ext cx="1920000" cy="18427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3"/>
          <a:srcRect l="22009" r="18455"/>
          <a:stretch>
            <a:fillRect/>
          </a:stretch>
        </p:blipFill>
        <p:spPr>
          <a:xfrm rot="1203247">
            <a:off x="474474" y="3634885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1387520" y="565613"/>
            <a:ext cx="635762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Перспективы</a:t>
            </a:r>
            <a:r>
              <a:rPr lang="en-US" altLang="ru-RU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 </a:t>
            </a:r>
            <a:r>
              <a:rPr lang="en-US" altLang="en-US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развития</a:t>
            </a:r>
            <a:r>
              <a:rPr lang="en-US" altLang="ru-RU" sz="3600" dirty="0">
                <a:solidFill>
                  <a:schemeClr val="tx1"/>
                </a:solidFill>
                <a:latin typeface="Montserrat Black" panose="00000A00000000000000" pitchFamily="2" charset="-52"/>
              </a:rPr>
              <a:t>:</a:t>
            </a:r>
            <a:endParaRPr lang="en-US" altLang="ru-RU" sz="3600" dirty="0">
              <a:solidFill>
                <a:schemeClr val="tx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05510" y="1414145"/>
            <a:ext cx="7314565" cy="265620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Улучшение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NLP-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модели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для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более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точного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анализа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ru-RU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запросов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.</a:t>
            </a:r>
            <a:endParaRPr lang="en-US" altLang="ru-RU" sz="20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endParaRPr lang="en-US" altLang="ru-RU" sz="20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Создание собственной базы данных с квартирами.</a:t>
            </a:r>
            <a:endParaRPr lang="ru-RU" altLang="en-US" sz="20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endParaRPr lang="en-US" altLang="ru-RU" sz="20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  <a:p>
            <a:pPr marL="342900" indent="-342900" algn="ctr"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Добавление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функции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сравнения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квартир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и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уведомлений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о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новых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 </a:t>
            </a:r>
            <a:r>
              <a:rPr lang="en-US" altLang="en-US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предложениях</a:t>
            </a:r>
            <a:r>
              <a:rPr lang="en-US" altLang="ru-RU" sz="2000" b="0" i="0" dirty="0">
                <a:solidFill>
                  <a:schemeClr val="tx1"/>
                </a:solidFill>
                <a:effectLst/>
                <a:latin typeface="Montserrat Black" panose="00000A00000000000000" pitchFamily="2" charset="-52"/>
              </a:rPr>
              <a:t>.</a:t>
            </a:r>
            <a:endParaRPr lang="en-US" altLang="ru-RU" sz="2000" b="0" i="0" dirty="0">
              <a:solidFill>
                <a:schemeClr val="tx1"/>
              </a:solidFill>
              <a:effectLst/>
              <a:latin typeface="Montserrat Black" panose="00000A00000000000000" pitchFamily="2" charset="-5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1479</Words>
  <Application>WPS Presentation</Application>
  <PresentationFormat>Экран (16:9)</PresentationFormat>
  <Paragraphs>64</Paragraphs>
  <Slides>11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9" baseType="lpstr">
      <vt:lpstr>Arial</vt:lpstr>
      <vt:lpstr>SimSun</vt:lpstr>
      <vt:lpstr>Wingdings</vt:lpstr>
      <vt:lpstr>Arial</vt:lpstr>
      <vt:lpstr>Montserrat Black</vt:lpstr>
      <vt:lpstr>Bebas Neue</vt:lpstr>
      <vt:lpstr>Montserrat</vt:lpstr>
      <vt:lpstr>Nunito Light</vt:lpstr>
      <vt:lpstr>PT Sans</vt:lpstr>
      <vt:lpstr>Montserrat Black</vt:lpstr>
      <vt:lpstr>Anaheim</vt:lpstr>
      <vt:lpstr>DeepSeek-CJK-patch</vt:lpstr>
      <vt:lpstr>Segoe Print</vt:lpstr>
      <vt:lpstr>Montserrat Black</vt:lpstr>
      <vt:lpstr>Manrope ExtraBold</vt:lpstr>
      <vt:lpstr>Microsoft YaHei</vt:lpstr>
      <vt:lpstr>Arial Unicode MS</vt:lpstr>
      <vt:lpstr>Artificial Intelligence (AI) Technology Consulting by Slidesgo</vt:lpstr>
      <vt:lpstr>AI - АССИСТЕНТ ПО ПОДБОРУ КВАРТИР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Egor Mastugin</dc:creator>
  <cp:lastModifiedBy>vanka</cp:lastModifiedBy>
  <cp:revision>14</cp:revision>
  <dcterms:created xsi:type="dcterms:W3CDTF">2025-04-04T21:24:00Z</dcterms:created>
  <dcterms:modified xsi:type="dcterms:W3CDTF">2025-04-17T10:02:55Z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26D4BF47DFA44CFFAF1112797944BA4F_12</vt:lpwstr>
  </property>
  <property fmtid="{D5CDD505-2E9C-101B-9397-08002B2CF9AE}" pid="3" name="KSOProductBuildVer">
    <vt:lpwstr>1049-12.2.0.20782</vt:lpwstr>
  </property>
</Properties>
</file>